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64" r:id="rId4"/>
    <p:sldId id="265" r:id="rId5"/>
    <p:sldId id="266" r:id="rId6"/>
    <p:sldId id="267" r:id="rId7"/>
    <p:sldId id="263" r:id="rId8"/>
    <p:sldId id="268" r:id="rId9"/>
    <p:sldId id="269" r:id="rId10"/>
    <p:sldId id="274" r:id="rId11"/>
    <p:sldId id="275" r:id="rId12"/>
    <p:sldId id="270" r:id="rId13"/>
    <p:sldId id="277" r:id="rId14"/>
    <p:sldId id="291" r:id="rId15"/>
    <p:sldId id="292" r:id="rId16"/>
    <p:sldId id="293" r:id="rId17"/>
    <p:sldId id="276" r:id="rId18"/>
    <p:sldId id="290" r:id="rId19"/>
    <p:sldId id="294" r:id="rId20"/>
    <p:sldId id="271" r:id="rId21"/>
    <p:sldId id="273" r:id="rId22"/>
    <p:sldId id="295" r:id="rId23"/>
    <p:sldId id="278" r:id="rId24"/>
    <p:sldId id="279" r:id="rId25"/>
    <p:sldId id="286" r:id="rId26"/>
    <p:sldId id="287" r:id="rId27"/>
    <p:sldId id="288" r:id="rId28"/>
    <p:sldId id="280" r:id="rId29"/>
    <p:sldId id="284" r:id="rId30"/>
    <p:sldId id="289" r:id="rId31"/>
    <p:sldId id="296" r:id="rId32"/>
    <p:sldId id="28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DD"/>
    <a:srgbClr val="E4E3C6"/>
    <a:srgbClr val="EEE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79625" autoAdjust="0"/>
  </p:normalViewPr>
  <p:slideViewPr>
    <p:cSldViewPr snapToGrid="0">
      <p:cViewPr varScale="1">
        <p:scale>
          <a:sx n="91" d="100"/>
          <a:sy n="91" d="100"/>
        </p:scale>
        <p:origin x="17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88D4-3364-4000-8471-36816715D35F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D81CA-34E4-49C0-9415-0DA7C5D2C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4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Region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Proposal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l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물체가 있을 만한 영역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빠르게 찾아내는 알고리즘</a:t>
            </a:r>
            <a:endParaRPr lang="en-US" altLang="ko-KR" dirty="0"/>
          </a:p>
          <a:p>
            <a:pPr algn="l" fontAlgn="base"/>
            <a:r>
              <a:rPr lang="ko-KR" altLang="en-US" dirty="0"/>
              <a:t>기존 이미지에서는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object 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위해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sliding window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방식을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사용했었음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(sliding window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이미지에서 모든 영역을 다양한 크기의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window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탐색하는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Regression: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이미지 내에 사물이 존재하는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의 좌표를 예측하는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0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1.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입력 이미지를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S x S grid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분할함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객체의 중심이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 맞아 떨어지면 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객체를 탐지했다고 표기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3.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바운딩박스에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confidence score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예측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※confidence score: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얼마나 정확하게 예측했고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얼마나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자신있게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박스가 객체를 포함하고 있는지를 반영함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confidence =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Pr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(object) *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IoU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if: object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없다면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0,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있다면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* 각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박스는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x, y, w, h, confidence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의 정보를 지님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x, y =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박스의 중심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w, h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전체 이미지에 상대적인 값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confidence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예측된 박스와 진짜 박스 사이의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4. non-max suppression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거쳐 최종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바운딩박스를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선정함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YOLO 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네트워크는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24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개의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conv layers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와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2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개의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fc layers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로 </a:t>
            </a:r>
            <a:r>
              <a:rPr lang="ko-KR" altLang="en-US" b="1" i="0" dirty="0" err="1">
                <a:solidFill>
                  <a:srgbClr val="FF9300"/>
                </a:solidFill>
                <a:effectLst/>
                <a:latin typeface="se-nanumgothic"/>
              </a:rPr>
              <a:t>이루어져있음</a:t>
            </a:r>
            <a:endParaRPr lang="en-US" altLang="ko-KR" b="1" i="0" dirty="0">
              <a:solidFill>
                <a:srgbClr val="FF9300"/>
              </a:solidFill>
              <a:effectLst/>
              <a:latin typeface="se-nanumgothic"/>
            </a:endParaRPr>
          </a:p>
          <a:p>
            <a:endParaRPr lang="en-US" altLang="ko-KR" b="1" i="0" dirty="0">
              <a:solidFill>
                <a:srgbClr val="FF9300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논문에서 가져온 네트워크 그림입니다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저자는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GoogleNet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아키텍쳐에서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영감을 받았으며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Inception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블럭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대신 단순한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컨볼루션으로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네트웤을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구성했다고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224x224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크기의 이미지 넷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클래시피케이션으로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pretrain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시켰습니다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이후엔 입력 이미지로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448x448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 이미지를 입력으로 받습니다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그리고 앞쪽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컨볼루션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레이어는 고정한 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뒷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단의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 레이어만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object detection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테스크에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맞게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아래는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[2]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 가져온 더 직관적인 그림입니다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#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하나의 인덱스에서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추측하는데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설정함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이렇게 하나의 박스는 중심점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x,y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글고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너비와 높이인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w,,h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마지막으로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다섯개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차원의 벡터로 나타낼 수 있음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마지막에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더해줌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-------------------------------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(real-time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기준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: 30fps)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그러나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욜로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은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바운딩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박스 위치를 제대로 포착하지 못한다는 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1. Batch Normalization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모든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convolution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batch normalization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적용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-&gt; 2%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정도의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mAP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향상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기존모델에서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dropout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제거함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=======================================================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dirty="0"/>
              <a:t>2. yolo2</a:t>
            </a:r>
            <a:r>
              <a:rPr lang="ko-KR" altLang="en-US" dirty="0"/>
              <a:t>에서는 </a:t>
            </a:r>
            <a:r>
              <a:rPr lang="ko-KR" altLang="en-US" dirty="0" err="1"/>
              <a:t>파인튜닝의</a:t>
            </a:r>
            <a:r>
              <a:rPr lang="ko-KR" altLang="en-US" dirty="0"/>
              <a:t> 과정을 한 번 더 거친다</a:t>
            </a:r>
            <a:r>
              <a:rPr lang="en-US" altLang="ko-KR" dirty="0"/>
              <a:t>.</a:t>
            </a:r>
          </a:p>
          <a:p>
            <a:pPr algn="l" fontAlgn="base"/>
            <a:r>
              <a:rPr lang="ko-KR" altLang="en-US" dirty="0"/>
              <a:t>버전 </a:t>
            </a:r>
            <a:r>
              <a:rPr lang="en-US" altLang="ko-KR" dirty="0"/>
              <a:t>1</a:t>
            </a:r>
            <a:r>
              <a:rPr lang="ko-KR" altLang="en-US" dirty="0"/>
              <a:t>에서는 </a:t>
            </a:r>
            <a:r>
              <a:rPr lang="en-US" altLang="ko-KR" dirty="0"/>
              <a:t>224 224 </a:t>
            </a:r>
            <a:r>
              <a:rPr lang="ko-KR" altLang="en-US" dirty="0"/>
              <a:t>데이터로 학습을 시키고 </a:t>
            </a:r>
            <a:r>
              <a:rPr lang="en-US" altLang="ko-KR" dirty="0" err="1"/>
              <a:t>detectio</a:t>
            </a:r>
            <a:r>
              <a:rPr lang="ko-KR" altLang="en-US" dirty="0"/>
              <a:t>부분에서는 </a:t>
            </a:r>
            <a:r>
              <a:rPr lang="en-US" altLang="ko-KR" dirty="0"/>
              <a:t>448 448</a:t>
            </a:r>
            <a:r>
              <a:rPr lang="ko-KR" altLang="en-US" dirty="0"/>
              <a:t>로 </a:t>
            </a:r>
            <a:r>
              <a:rPr lang="ko-KR" altLang="en-US" dirty="0" err="1"/>
              <a:t>고해상도이미지를</a:t>
            </a:r>
            <a:r>
              <a:rPr lang="ko-KR" altLang="en-US" dirty="0"/>
              <a:t> 넣어서 </a:t>
            </a:r>
            <a:r>
              <a:rPr lang="ko-KR" altLang="en-US" dirty="0" err="1"/>
              <a:t>디텍션에</a:t>
            </a:r>
            <a:r>
              <a:rPr lang="ko-KR" altLang="en-US" dirty="0"/>
              <a:t> 맞게 </a:t>
            </a:r>
            <a:r>
              <a:rPr lang="ko-KR" altLang="en-US" dirty="0" err="1"/>
              <a:t>파인튜닝을</a:t>
            </a:r>
            <a:r>
              <a:rPr lang="ko-KR" altLang="en-US" dirty="0"/>
              <a:t> 하는 단계를 거쳤었는데 </a:t>
            </a:r>
            <a:endParaRPr lang="en-US" altLang="ko-KR" dirty="0"/>
          </a:p>
          <a:p>
            <a:pPr algn="l" fontAlgn="base"/>
            <a:r>
              <a:rPr lang="en-US" altLang="ko-KR" dirty="0"/>
              <a:t>Classification</a:t>
            </a:r>
            <a:r>
              <a:rPr lang="ko-KR" altLang="en-US" dirty="0"/>
              <a:t>단계에서는 </a:t>
            </a:r>
            <a:r>
              <a:rPr lang="ko-KR" altLang="en-US" dirty="0" err="1"/>
              <a:t>저해상도이미지를</a:t>
            </a:r>
            <a:r>
              <a:rPr lang="ko-KR" altLang="en-US" dirty="0"/>
              <a:t> 넣었었는데 </a:t>
            </a:r>
            <a:r>
              <a:rPr lang="ko-KR" altLang="en-US" dirty="0" err="1"/>
              <a:t>디텍션</a:t>
            </a:r>
            <a:r>
              <a:rPr lang="ko-KR" altLang="en-US" dirty="0"/>
              <a:t> 부분에서는 고해상도 이미지를 넣으니</a:t>
            </a:r>
            <a:endParaRPr lang="en-US" altLang="ko-KR" dirty="0"/>
          </a:p>
          <a:p>
            <a:pPr algn="l" fontAlgn="base"/>
            <a:r>
              <a:rPr lang="ko-KR" altLang="en-US" dirty="0"/>
              <a:t>네트워크가 </a:t>
            </a:r>
            <a:r>
              <a:rPr lang="en-US" altLang="ko-KR" dirty="0"/>
              <a:t>fitting</a:t>
            </a:r>
            <a:r>
              <a:rPr lang="ko-KR" altLang="en-US" dirty="0"/>
              <a:t>되는데 시간이 걸린다는 단점이 생겨 새로 추가한 부분이</a:t>
            </a:r>
            <a:r>
              <a:rPr lang="en-US" altLang="ko-KR" dirty="0"/>
              <a:t>(</a:t>
            </a:r>
            <a:r>
              <a:rPr lang="ko-KR" altLang="en-US" dirty="0" err="1"/>
              <a:t>노랜색</a:t>
            </a:r>
            <a:r>
              <a:rPr lang="ko-KR" altLang="en-US" dirty="0"/>
              <a:t> 부분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algn="l" fontAlgn="base"/>
            <a:r>
              <a:rPr lang="ko-KR" altLang="en-US" dirty="0"/>
              <a:t>똑같이 </a:t>
            </a:r>
            <a:r>
              <a:rPr lang="en-US" altLang="ko-KR" dirty="0"/>
              <a:t>224 224 </a:t>
            </a:r>
            <a:r>
              <a:rPr lang="ko-KR" altLang="en-US" dirty="0"/>
              <a:t>데이터로 </a:t>
            </a:r>
            <a:r>
              <a:rPr lang="ko-KR" altLang="en-US" dirty="0" err="1"/>
              <a:t>프리트레인</a:t>
            </a:r>
            <a:r>
              <a:rPr lang="ko-KR" altLang="en-US" dirty="0"/>
              <a:t> 한 다음 </a:t>
            </a:r>
            <a:r>
              <a:rPr lang="en-US" altLang="ko-KR" dirty="0"/>
              <a:t>10epoch</a:t>
            </a:r>
            <a:r>
              <a:rPr lang="ko-KR" altLang="en-US" dirty="0"/>
              <a:t>정도 고해상도 이미지로 </a:t>
            </a:r>
            <a:r>
              <a:rPr lang="en-US" altLang="ko-KR" dirty="0"/>
              <a:t>classification task</a:t>
            </a:r>
            <a:r>
              <a:rPr lang="ko-KR" altLang="en-US" dirty="0"/>
              <a:t>에 대해서 </a:t>
            </a:r>
            <a:r>
              <a:rPr lang="ko-KR" altLang="en-US" dirty="0" err="1"/>
              <a:t>파인튜닝해줌</a:t>
            </a:r>
            <a:endParaRPr lang="en-US" altLang="ko-KR" dirty="0"/>
          </a:p>
          <a:p>
            <a:pPr algn="l" fontAlgn="base"/>
            <a:r>
              <a:rPr lang="ko-KR" altLang="en-US" dirty="0" err="1"/>
              <a:t>글고</a:t>
            </a:r>
            <a:r>
              <a:rPr lang="ko-KR" altLang="en-US" dirty="0"/>
              <a:t> 원래 </a:t>
            </a:r>
            <a:r>
              <a:rPr lang="en-US" altLang="ko-KR" dirty="0"/>
              <a:t>object detection task</a:t>
            </a:r>
            <a:r>
              <a:rPr lang="ko-KR" altLang="en-US" dirty="0"/>
              <a:t>를 </a:t>
            </a:r>
            <a:r>
              <a:rPr lang="ko-KR" altLang="en-US" dirty="0" err="1"/>
              <a:t>파인튜닝할</a:t>
            </a:r>
            <a:r>
              <a:rPr lang="ko-KR" altLang="en-US" dirty="0"/>
              <a:t> 때에도 </a:t>
            </a:r>
            <a:r>
              <a:rPr lang="en-US" altLang="ko-KR" dirty="0"/>
              <a:t>448 448</a:t>
            </a:r>
            <a:r>
              <a:rPr lang="ko-KR" altLang="en-US" dirty="0"/>
              <a:t>로 해줬었는데 </a:t>
            </a:r>
            <a:r>
              <a:rPr lang="ko-KR" altLang="en-US" dirty="0" err="1"/>
              <a:t>욜로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에서는 특이하게 </a:t>
            </a:r>
            <a:r>
              <a:rPr lang="en-US" altLang="ko-KR" dirty="0"/>
              <a:t>416 416</a:t>
            </a:r>
            <a:r>
              <a:rPr lang="ko-KR" altLang="en-US" dirty="0"/>
              <a:t>으로 </a:t>
            </a:r>
            <a:r>
              <a:rPr lang="ko-KR" altLang="en-US" dirty="0" err="1"/>
              <a:t>맞춰줌</a:t>
            </a:r>
            <a:r>
              <a:rPr lang="en-US" altLang="ko-KR" dirty="0"/>
              <a:t>.</a:t>
            </a:r>
          </a:p>
          <a:p>
            <a:pPr algn="l" fontAlgn="base"/>
            <a:endParaRPr lang="en-US" altLang="ko-KR" dirty="0"/>
          </a:p>
          <a:p>
            <a:pPr algn="l" fontAlgn="base"/>
            <a:r>
              <a:rPr lang="en-US" altLang="ko-KR" dirty="0"/>
              <a:t>Why? </a:t>
            </a:r>
            <a:r>
              <a:rPr lang="ko-KR" altLang="en-US" dirty="0"/>
              <a:t>최종</a:t>
            </a:r>
            <a:r>
              <a:rPr lang="en-US" altLang="ko-KR" dirty="0"/>
              <a:t> </a:t>
            </a:r>
            <a:r>
              <a:rPr lang="ko-KR" altLang="en-US" dirty="0" err="1"/>
              <a:t>피처맵</a:t>
            </a:r>
            <a:r>
              <a:rPr lang="ko-KR" altLang="en-US" dirty="0"/>
              <a:t> 크기를 홀수로 만들기 위함 </a:t>
            </a:r>
            <a:r>
              <a:rPr lang="en-US" altLang="ko-KR" dirty="0"/>
              <a:t>/ </a:t>
            </a:r>
            <a:r>
              <a:rPr lang="ko-KR" altLang="en-US" dirty="0"/>
              <a:t>왜냐하면 큰 물체가 이미지 중앙에 위치하는 경우가 많음</a:t>
            </a:r>
            <a:r>
              <a:rPr lang="en-US" altLang="ko-KR" dirty="0"/>
              <a:t>. </a:t>
            </a:r>
            <a:r>
              <a:rPr lang="ko-KR" altLang="en-US" dirty="0"/>
              <a:t>중심에 위치하는 그리드 셀이 </a:t>
            </a:r>
            <a:r>
              <a:rPr lang="en-US" altLang="ko-KR" dirty="0"/>
              <a:t>1</a:t>
            </a:r>
            <a:r>
              <a:rPr lang="ko-KR" altLang="en-US" dirty="0"/>
              <a:t>개로 만들기 위함</a:t>
            </a:r>
            <a:r>
              <a:rPr lang="en-US" altLang="ko-KR" dirty="0"/>
              <a:t>(if feature map</a:t>
            </a:r>
            <a:r>
              <a:rPr lang="ko-KR" altLang="en-US" dirty="0"/>
              <a:t>이 짝수이게 되면 </a:t>
            </a:r>
            <a:r>
              <a:rPr lang="en-US" altLang="ko-KR" dirty="0"/>
              <a:t>grid cell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개 정도가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0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========================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Avg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비교해보니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Cluster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여기서 사용한 방법이고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anchor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faster r-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 사용한 방법인데 오히려 더 적은 앵커박스를 사용했음에도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yolo2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사용한게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더 좋았다 라는 뜻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==============================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Recall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의 수치가 올라갔다는 것은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예측한 것 중 잘 맞춘 박스의 개수가 증가했다는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!!</a:t>
            </a:r>
          </a:p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예를 들어 여기서는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4 4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나눔 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지금 여기에서는 하나의 그리드에서 하나의 앵커박스를 예측함 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하나의 앵커박스에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x,y,w,h,confidence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score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그리고 클래스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있음 그래서 총 벡터의 크기는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 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11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개의 벡터가 또 생성되고 이것을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번 반복하면 총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125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개의 벡터가 생성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앵커박스 별로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class probability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계산함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3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R-CNN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에서는 앵커박스의 사이즈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비율을 미리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정했었는데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저자는 이 부분에 문제를 제기함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그래서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욜로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k-mean clustering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ground truth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와 가장 유사한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optimal 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탐색함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그런데 기준을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기준으로 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Object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데이터 셋을 사용하여 생성한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anchor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들로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clustering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수행했는데 그 결과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k = 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때 가장 적합했음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여기서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우리가 갖고자 하는 앵커박스의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갯수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========================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보라색은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coco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데이터셋이고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흰색은 파스칼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voc2007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데이터 인데 사용하는 데이터셋에 맞는 앵커박스를 찾으려고 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====================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Avg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비교해보니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Cluster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여기서 사용한 방법이고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anchor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faster r-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 사용한 방법인데 오히려 더 적은 앵커박스를 사용했음에도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yolo2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사용한게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더 좋았다 라는 뜻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6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Anchor box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의 각 좌표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tx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, ty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에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sigmoid function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적용하여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grid cell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내에 중심에 위치하도록 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Sigmoid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적용 이유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: faster r-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cnn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처럼 함수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d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에 아무 제약이 없으면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cell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벗어난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anchor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생성됨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여기서 점박이 박스가 앵커박스가 예측한 박스이고 파란색 박스가 실제 정답지인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바운딩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박스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Bw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bh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는 박스를 얼마만큼의 비율로 이동시킬 것인지 지수승을 통해 나타낸 것이므로 점점 실제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바운딩박스를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향해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찾아가는 과정임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7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passthrough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추가했다는 점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즉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high resolution feature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low resolution feature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합치는 것인데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보통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high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resolution feature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작은 물체를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찾는데에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용이하고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low feature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큰 물체를 찾는데 용이함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노란색 기준으로 잘라서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개로 연결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저 부분이 주황색 부분이 되고 결국 이것과 그 아래 화살표가 가리키는 곳이 </a:t>
            </a:r>
            <a:endParaRPr lang="en-US" altLang="ko-KR" dirty="0"/>
          </a:p>
          <a:p>
            <a:pPr algn="l" fontAlgn="base"/>
            <a:r>
              <a:rPr lang="ko-KR" altLang="en-US" dirty="0"/>
              <a:t>가로 세로의 길이가 </a:t>
            </a:r>
            <a:r>
              <a:rPr lang="en-US" altLang="ko-KR" dirty="0"/>
              <a:t>13 13</a:t>
            </a:r>
            <a:r>
              <a:rPr lang="ko-KR" altLang="en-US" dirty="0"/>
              <a:t>으로 똑같아졌으므로 </a:t>
            </a:r>
            <a:r>
              <a:rPr lang="en-US" altLang="ko-KR" dirty="0"/>
              <a:t>concatenate</a:t>
            </a:r>
            <a:r>
              <a:rPr lang="ko-KR" altLang="en-US" dirty="0"/>
              <a:t>를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8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dirty="0"/>
              <a:t>큰 특징은 </a:t>
            </a:r>
            <a:r>
              <a:rPr lang="en-US" altLang="ko-KR" dirty="0"/>
              <a:t>fully connected layer </a:t>
            </a:r>
            <a:r>
              <a:rPr lang="ko-KR" altLang="en-US" dirty="0"/>
              <a:t>대신 </a:t>
            </a:r>
            <a:r>
              <a:rPr lang="en-US" altLang="ko-KR" dirty="0"/>
              <a:t>convolutional layer </a:t>
            </a:r>
            <a:r>
              <a:rPr lang="ko-KR" altLang="en-US" dirty="0"/>
              <a:t>사용해서 </a:t>
            </a:r>
            <a:r>
              <a:rPr lang="en-US" altLang="ko-KR" dirty="0"/>
              <a:t>input size</a:t>
            </a:r>
            <a:r>
              <a:rPr lang="ko-KR" altLang="en-US" dirty="0"/>
              <a:t>변화를 가능하게 했다</a:t>
            </a:r>
            <a:r>
              <a:rPr lang="en-US" altLang="ko-KR" dirty="0"/>
              <a:t>.</a:t>
            </a:r>
          </a:p>
          <a:p>
            <a:pPr algn="l" fontAlgn="base"/>
            <a:r>
              <a:rPr lang="ko-KR" altLang="en-US" dirty="0"/>
              <a:t>적용이유</a:t>
            </a:r>
            <a:r>
              <a:rPr lang="en-US" altLang="ko-KR" dirty="0"/>
              <a:t>: </a:t>
            </a:r>
            <a:r>
              <a:rPr lang="ko-KR" altLang="en-US" dirty="0"/>
              <a:t>여러 사이즈의 이미지에도 좋은 성능을 내기 위함</a:t>
            </a:r>
            <a:endParaRPr lang="en-US" altLang="ko-KR" dirty="0"/>
          </a:p>
          <a:p>
            <a:pPr algn="l" fontAlgn="base"/>
            <a:r>
              <a:rPr lang="ko-KR" altLang="en-US" dirty="0"/>
              <a:t>모든 배치 </a:t>
            </a:r>
            <a:r>
              <a:rPr lang="en-US" altLang="ko-KR" dirty="0"/>
              <a:t>10</a:t>
            </a:r>
            <a:r>
              <a:rPr lang="ko-KR" altLang="en-US" dirty="0"/>
              <a:t>개 마다 랜덤하게 </a:t>
            </a:r>
            <a:r>
              <a:rPr lang="en-US" altLang="ko-KR" dirty="0"/>
              <a:t>input size</a:t>
            </a:r>
            <a:r>
              <a:rPr lang="ko-KR" altLang="en-US" dirty="0"/>
              <a:t>변경 </a:t>
            </a:r>
            <a:r>
              <a:rPr lang="en-US" altLang="ko-KR" dirty="0"/>
              <a:t>(</a:t>
            </a:r>
            <a:r>
              <a:rPr lang="ko-KR" altLang="en-US" dirty="0"/>
              <a:t>단 </a:t>
            </a:r>
            <a:r>
              <a:rPr lang="en-US" altLang="ko-KR" dirty="0"/>
              <a:t>input size</a:t>
            </a:r>
            <a:r>
              <a:rPr lang="ko-KR" altLang="en-US" dirty="0"/>
              <a:t>의 범위는 </a:t>
            </a:r>
            <a:r>
              <a:rPr lang="en-US" altLang="ko-KR" dirty="0"/>
              <a:t>32</a:t>
            </a:r>
            <a:r>
              <a:rPr lang="ko-KR" altLang="en-US" dirty="0"/>
              <a:t>씩 증가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33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dirty="0"/>
              <a:t>Better</a:t>
            </a:r>
            <a:r>
              <a:rPr lang="ko-KR" altLang="en-US" dirty="0"/>
              <a:t>에서 하나하나의 항목을 </a:t>
            </a:r>
            <a:r>
              <a:rPr lang="ko-KR" altLang="en-US" dirty="0" err="1"/>
              <a:t>추가할때마다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가 얼마나 늘어났는지를 보여주고 있다</a:t>
            </a:r>
            <a:r>
              <a:rPr lang="en-US" altLang="ko-KR" dirty="0"/>
              <a:t>. </a:t>
            </a:r>
          </a:p>
          <a:p>
            <a:pPr algn="l" fontAlgn="base"/>
            <a:r>
              <a:rPr lang="ko-KR" altLang="en-US" dirty="0"/>
              <a:t>그래서 최종적으로는 </a:t>
            </a:r>
            <a:r>
              <a:rPr lang="en-US" altLang="ko-KR" dirty="0"/>
              <a:t>78.6</a:t>
            </a:r>
            <a:r>
              <a:rPr lang="ko-KR" altLang="en-US" dirty="0"/>
              <a:t>프로까지 올라갔다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0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Selective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poqa Han Sans"/>
              </a:rPr>
              <a:t>searc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?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 주변 픽셀 간의 유사도를 기준으로 물체가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poqa Han Sans"/>
              </a:rPr>
              <a:t>있을법한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 박스를 추론합니다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sliding window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이미지에서 물체를 찾기 위해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window(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크기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비율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임의로 바꿔가면서 모든 영역에 대해서 탐색하는 것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But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임의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크기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비율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모든 영역을 탐색하는 것은 너무 느려서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R-CNN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에서는 이러한 비효율성을 극복하기 위해 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Selective search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알고리즘을 사용함</a:t>
            </a:r>
          </a:p>
          <a:p>
            <a:pPr algn="l" fontAlgn="base"/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- Selective search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알고리즘에 의해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2000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개의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region proposal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이 생성되면 이들을 모두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에 넣기 전에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같은 사이즈로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inherit"/>
              </a:rPr>
              <a:t>warp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se-nanumgothic"/>
              </a:rPr>
              <a:t>시켜야한다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. (CNN output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se-nanumgothic"/>
              </a:rPr>
              <a:t>사이즈를 동일하게 만들기 위해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se-nanumgothic"/>
              </a:rPr>
              <a:t>- For FC layer)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warp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작업을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region proposal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모두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224x224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크기가 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모델에 넣는다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e-nanumgothic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의 거의 구조를 그대로 가져다 썼음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)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최종적으로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을 거쳐 각각의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region proposal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로부터 특징 벡터를 뽑아내고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이를 통해 고정길이의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를 만들어 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- 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모델로부터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가 추출되면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Linear 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을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classification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을 진행함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e-nanumgothic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SVM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 더 좋은 성능을 보임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)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SVM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: 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으로부터 추출된 각각의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feature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들의 점수를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별로 매기고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객체인지 아닌지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객체라면 어떤 객체인지 등을 판별하는 역할을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classifier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Selective search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로 만든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는 정확하지 않기 때문에 물체를 정확히 감싸도록 조정해주는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bounding box regression(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선형회귀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 존재함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marL="171450" indent="-171450" algn="l" fontAlgn="base">
              <a:buFontTx/>
              <a:buChar char="-"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해주는 이유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: localization error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를 줄이기 위해</a:t>
            </a:r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단점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&gt;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각 영역마다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을 수행하기 때문에 시간이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오래걸린다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2. CNN, SVM, Bounding Box Regression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이렇게 세가지 모델이 한번에 학습되지 않아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end-to-end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으로 학습이 불가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= SVM, Bounding Box Regression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에서 학습한 결과가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CNN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을 업데이지 시키지 못함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marL="0" indent="0" algn="l" fontAlgn="base">
              <a:buFontTx/>
              <a:buNone/>
            </a:pP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8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※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기존의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YOLO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pretrained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e-nanumgothic"/>
              </a:rPr>
              <a:t>VGG &amp;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se-nanumgothic"/>
              </a:rPr>
              <a:t>GoogleNet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e-nanumgothic"/>
              </a:rPr>
              <a:t>을 사용했는데 네트워크가 너무 크고 복잡</a:t>
            </a:r>
            <a:endParaRPr lang="en-US" altLang="ko-KR" b="1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기존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VGG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와 크게 다르지 않음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u="sng" dirty="0">
                <a:solidFill>
                  <a:srgbClr val="009D91"/>
                </a:solidFill>
                <a:effectLst/>
                <a:latin typeface="inherit"/>
              </a:rPr>
              <a:t>19</a:t>
            </a:r>
            <a:r>
              <a:rPr lang="ko-KR" altLang="en-US" b="1" i="0" u="sng" dirty="0">
                <a:solidFill>
                  <a:srgbClr val="009D91"/>
                </a:solidFill>
                <a:effectLst/>
                <a:latin typeface="inherit"/>
              </a:rPr>
              <a:t>개의 </a:t>
            </a:r>
            <a:r>
              <a:rPr lang="en-US" altLang="ko-KR" b="1" i="0" u="sng" dirty="0">
                <a:solidFill>
                  <a:srgbClr val="009D91"/>
                </a:solidFill>
                <a:effectLst/>
                <a:latin typeface="inherit"/>
              </a:rPr>
              <a:t>conv layer</a:t>
            </a:r>
            <a:r>
              <a:rPr lang="ko-KR" altLang="en-US" b="1" i="0" u="sng" dirty="0">
                <a:solidFill>
                  <a:srgbClr val="009D91"/>
                </a:solidFill>
                <a:effectLst/>
                <a:latin typeface="inherit"/>
              </a:rPr>
              <a:t>와 </a:t>
            </a:r>
            <a:r>
              <a:rPr lang="en-US" altLang="ko-KR" b="1" i="0" u="sng" dirty="0">
                <a:solidFill>
                  <a:srgbClr val="009D91"/>
                </a:solidFill>
                <a:effectLst/>
                <a:latin typeface="inherit"/>
              </a:rPr>
              <a:t>5</a:t>
            </a:r>
            <a:r>
              <a:rPr lang="ko-KR" altLang="en-US" b="1" i="0" u="sng" dirty="0">
                <a:solidFill>
                  <a:srgbClr val="009D91"/>
                </a:solidFill>
                <a:effectLst/>
                <a:latin typeface="inherit"/>
              </a:rPr>
              <a:t>개의 </a:t>
            </a:r>
            <a:r>
              <a:rPr lang="en-US" altLang="ko-KR" b="1" i="0" u="sng" dirty="0" err="1">
                <a:solidFill>
                  <a:srgbClr val="009D91"/>
                </a:solidFill>
                <a:effectLst/>
                <a:latin typeface="inherit"/>
              </a:rPr>
              <a:t>maxpooling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dirty="0"/>
              <a:t>마지막에 </a:t>
            </a:r>
            <a:r>
              <a:rPr lang="en-US" altLang="ko-KR" dirty="0"/>
              <a:t>global average pooling</a:t>
            </a:r>
            <a:r>
              <a:rPr lang="ko-KR" altLang="en-US" dirty="0" err="1"/>
              <a:t>사용함으로서</a:t>
            </a:r>
            <a:r>
              <a:rPr lang="ko-KR" altLang="en-US" dirty="0"/>
              <a:t> 파라미터 감소 효과를 주고 </a:t>
            </a:r>
            <a:endParaRPr lang="en-US" altLang="ko-KR" dirty="0"/>
          </a:p>
          <a:p>
            <a:pPr algn="l" fontAlgn="base"/>
            <a:r>
              <a:rPr lang="en-US" altLang="ko-KR" dirty="0"/>
              <a:t>1 x 1 filter</a:t>
            </a:r>
            <a:r>
              <a:rPr lang="ko-KR" altLang="en-US" dirty="0"/>
              <a:t>로 </a:t>
            </a:r>
            <a:r>
              <a:rPr lang="en-US" altLang="ko-KR" dirty="0"/>
              <a:t>feature representation</a:t>
            </a:r>
            <a:r>
              <a:rPr lang="ko-KR" altLang="en-US" dirty="0"/>
              <a:t>을 더욱 압축</a:t>
            </a:r>
            <a:endParaRPr lang="en-US" altLang="ko-KR" dirty="0"/>
          </a:p>
          <a:p>
            <a:pPr algn="l" fontAlgn="base"/>
            <a:r>
              <a:rPr lang="en-US" altLang="ko-KR" dirty="0"/>
              <a:t># global average pooling: </a:t>
            </a:r>
            <a:r>
              <a:rPr lang="ko-KR" altLang="en-US" dirty="0"/>
              <a:t>채널별로 </a:t>
            </a:r>
            <a:r>
              <a:rPr lang="en-US" altLang="ko-KR" dirty="0"/>
              <a:t>average pooling</a:t>
            </a:r>
            <a:r>
              <a:rPr lang="ko-KR" altLang="en-US" dirty="0"/>
              <a:t>을 하여 </a:t>
            </a:r>
            <a:r>
              <a:rPr lang="ko-KR" altLang="en-US" dirty="0" err="1"/>
              <a:t>피쳐를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벡터로 만들기 위함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9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09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Yolo v3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는 사실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논문이라기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보다는 저자의 표현에 따르면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tech report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라고 한다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.</a:t>
            </a: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그리고 사실 대부분의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아키텍쳐를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yolo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v2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그대로 사용함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9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Yolo v3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에서는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class prediction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에 변화를 줌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Multi class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란 한 이미지를 두고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person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혹은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woman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이라고도 읽을 수 있는 경우를 의미함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저자는 이런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multi class object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들이 많은데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softmax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를 통해 하나의 클래스만을 찾게 하니 성능 향상이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안됬다고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think</a:t>
            </a: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그래서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여러개중에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하나를 찾는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softmax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아닌 각 클래스가 맞는지 아닌지를 찾는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binary classification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적용하려고 했고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loss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도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binary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로 사용하게 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14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38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서로 다른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사용하여 최종 결과를 예측합니다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여기서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multi-scale feature map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얻는 방법은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FPN(feature pyramid network)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과 유사하다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먼저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416x416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크기의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네트워크에 입력하여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크기가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52x52, 26x26, 13x13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추출합니다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 (13, 26, 52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크기에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디텍션한다는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</a:p>
          <a:p>
            <a:pPr algn="l" fontAlgn="base"/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다운샘플링하는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과정에서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feature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정보들을 </a:t>
            </a:r>
            <a:r>
              <a:rPr lang="ko-KR" altLang="en-US" b="1" i="0">
                <a:solidFill>
                  <a:srgbClr val="555555"/>
                </a:solidFill>
                <a:effectLst/>
                <a:latin typeface="inherit"/>
              </a:rPr>
              <a:t>얻게 되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31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해상도가 가장 낮은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1x1, 3x3 conv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구성된 작은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FCN(Fully Convolutional Network)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FCN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output channel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512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가 되는 지점에서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추출한 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배로 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Spoqa Han Sans"/>
              </a:rPr>
              <a:t>upsampling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수행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-&gt;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이후 바로 아래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과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concatenate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해줌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171450" indent="-171450" algn="l" fontAlgn="base">
              <a:buFont typeface="Wingdings" panose="05000000000000000000" pitchFamily="2" charset="2"/>
              <a:buChar char="à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이를 통해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scale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을 가진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얻을 수 있음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indent="0" algn="l" fontAlgn="base">
              <a:buFont typeface="Wingdings" panose="05000000000000000000" pitchFamily="2" charset="2"/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때 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output channel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[3 x (4 + 1 + 80)](=255)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 되도록 마지막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1x1 conv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channel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수를 조정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---------------------------------------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여기서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grid cell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당 예측하는 앵커박스의 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bounding box offset(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x,y,w,h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,),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objectness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score, 80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coco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데이터셋을 사용했을 때의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수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이러한 방법을 통해 더 높은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으로부터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fine-grained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정보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얻을 수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더 낮은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으로부터 더 유용한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Spoqa Han Sans"/>
              </a:rPr>
              <a:t>semantic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Spoqa Han Sans"/>
              </a:rPr>
              <a:t>정보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를 얻을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 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# fine-grained: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조금 해상도를 높여 작은 객체 또한 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디텍션할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수 있도록 하기 위해 고안된 방법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=================================================================</a:t>
            </a:r>
          </a:p>
          <a:p>
            <a:pPr algn="l" fontAlgn="base"/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하지만 우리가 고려하고 있는 이미지 같은 경우에는 하나의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object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만 존재한다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그렇다면 어떻게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10647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개의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detection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들을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1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로 줄일 수 있을까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첫 째로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우리는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Robert Mono"/>
              </a:rPr>
              <a:t>objectness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점수를 기준으로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box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들을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filter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한다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일반적으로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특정한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threshold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값 이하의 점수를 가진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box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Robert Mono"/>
              </a:rPr>
              <a:t>들은 무시된다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Robert Mono"/>
              </a:rPr>
              <a:t>.</a:t>
            </a:r>
          </a:p>
          <a:p>
            <a:pPr algn="l"/>
            <a:r>
              <a:rPr lang="en-US" altLang="ko-KR" b="1" i="0" dirty="0">
                <a:solidFill>
                  <a:srgbClr val="24292E"/>
                </a:solidFill>
                <a:effectLst/>
                <a:latin typeface="Robert Mono"/>
              </a:rPr>
              <a:t>Non-maximum Suppression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70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Skip connection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활용해서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residual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값을 전달하고 마지막 레이어에서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average pooling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과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fullyconnected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 layer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를 통과한후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softmax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를 거쳐 분류 결과를 출력함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0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아키텍쳐만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살펴보면 기존의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resnet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과 큰 차이점이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없어보임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. </a:t>
            </a:r>
          </a:p>
          <a:p>
            <a:pPr algn="l" fontAlgn="base"/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저자들은 실험결과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resnet101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resnet152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과의 정확도는 큰 차이가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안나지만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FPS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훨씬 높다고 강조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Top-5 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예측 클래스가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소프트맥스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분포의 상위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값에 포함되는 빈도를 측정하는 경우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TOP- 1 (accuracy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라고 생각하면 됨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제일 높은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확률값을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의미</a:t>
            </a:r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https://89douner.tistory.com/109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2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8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※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기존의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CNN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아키텍쳐들은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모두 입력 이미지가 고정되어야 했음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(224 x 224) 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신경망을 통과시키기 위해 이미지를 고정된 크기로 조정해야 했음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물체의 일부분이 잘리거나 본래의 생김새와 달라지는 문제점이 있음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​=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그러나 사실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Convolution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필터들은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입력이미지가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고정될 필요가 없음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(fully connected layer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고정된 크기의 입력을 받아서 입력 이미지 크기의 고정이 필요한 것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--&gt; Spatial Pyramid Pooling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제안됨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!</a:t>
            </a:r>
          </a:p>
          <a:p>
            <a:pPr algn="l" fontAlgn="base"/>
            <a:r>
              <a:rPr lang="ko-KR" altLang="en-US" b="1" i="0" dirty="0">
                <a:solidFill>
                  <a:srgbClr val="0078CB"/>
                </a:solidFill>
                <a:effectLst/>
                <a:latin typeface="inherit"/>
              </a:rPr>
              <a:t>▶</a:t>
            </a:r>
            <a:r>
              <a:rPr lang="en-US" altLang="ko-KR" b="1" i="0" dirty="0">
                <a:solidFill>
                  <a:srgbClr val="0078CB"/>
                </a:solidFill>
                <a:effectLst/>
                <a:latin typeface="inherit"/>
              </a:rPr>
              <a:t>SPP</a:t>
            </a:r>
            <a:r>
              <a:rPr lang="ko-KR" altLang="en-US" b="1" i="0" dirty="0">
                <a:solidFill>
                  <a:srgbClr val="0078CB"/>
                </a:solidFill>
                <a:effectLst/>
                <a:latin typeface="inherit"/>
              </a:rPr>
              <a:t>는 </a:t>
            </a:r>
            <a:r>
              <a:rPr lang="en-US" altLang="ko-KR" b="1" i="0" dirty="0">
                <a:solidFill>
                  <a:srgbClr val="0078CB"/>
                </a:solidFill>
                <a:effectLst/>
                <a:latin typeface="inherit"/>
              </a:rPr>
              <a:t>end-to-end </a:t>
            </a:r>
            <a:r>
              <a:rPr lang="ko-KR" altLang="en-US" b="1" i="0" dirty="0">
                <a:solidFill>
                  <a:srgbClr val="0078CB"/>
                </a:solidFill>
                <a:effectLst/>
                <a:latin typeface="inherit"/>
              </a:rPr>
              <a:t>방식이 아님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1.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전체 이미지를 미리 학습된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CNN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을 통과시켜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feature map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추출함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2. Selective Search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를 통해서 찾은 </a:t>
            </a:r>
            <a:r>
              <a:rPr lang="en-US" altLang="ko-KR" b="1" i="0" dirty="0" err="1">
                <a:solidFill>
                  <a:srgbClr val="FF65A8"/>
                </a:solidFill>
                <a:effectLst/>
                <a:latin typeface="inherit"/>
              </a:rPr>
              <a:t>RoL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들은 크기들이 다 </a:t>
            </a:r>
            <a:r>
              <a:rPr lang="ko-KR" altLang="en-US" b="1" i="0" dirty="0" err="1">
                <a:solidFill>
                  <a:srgbClr val="FF65A8"/>
                </a:solidFill>
                <a:effectLst/>
                <a:latin typeface="inherit"/>
              </a:rPr>
              <a:t>제각각이기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 때문에 </a:t>
            </a:r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SPP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에 적용하여 고정된 크기의 </a:t>
            </a:r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feature vector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를 추출함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3. fully connected layer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통과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4. binary SVM 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학습시키고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bounding box regressor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학습시킴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※ SPP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를 통해 각기 크기가 다른 </a:t>
            </a:r>
            <a:r>
              <a:rPr lang="en-US" altLang="ko-KR" b="1" i="0" dirty="0" err="1">
                <a:solidFill>
                  <a:srgbClr val="FF65A8"/>
                </a:solidFill>
                <a:effectLst/>
                <a:latin typeface="inherit"/>
              </a:rPr>
              <a:t>RoL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들을 고정된 크기의 </a:t>
            </a:r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feature vector</a:t>
            </a:r>
            <a:r>
              <a:rPr lang="ko-KR" altLang="en-US" b="1" i="0" dirty="0">
                <a:solidFill>
                  <a:srgbClr val="FF65A8"/>
                </a:solidFill>
                <a:effectLst/>
                <a:latin typeface="inherit"/>
              </a:rPr>
              <a:t>들을 뽑아내는 것이 </a:t>
            </a:r>
            <a:r>
              <a:rPr lang="ko-KR" altLang="en-US" b="1" i="0" dirty="0" err="1">
                <a:solidFill>
                  <a:srgbClr val="FF65A8"/>
                </a:solidFill>
                <a:effectLst/>
                <a:latin typeface="inherit"/>
              </a:rPr>
              <a:t>뽀인뚜</a:t>
            </a:r>
            <a:r>
              <a:rPr lang="en-US" altLang="ko-KR" b="1" i="0" dirty="0">
                <a:solidFill>
                  <a:srgbClr val="FF65A8"/>
                </a:solidFill>
                <a:effectLst/>
                <a:latin typeface="inherit"/>
              </a:rPr>
              <a:t>!!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Conv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거쳐 추출된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피쳐맵을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input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으로 받고 이것을 미리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정해져있는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영역으로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나누어준다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(ex: 4 x 4, 2 x 2, 1x1)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피라미드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그리고 이 피라미드의 한 칸을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이라고 부름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※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여기서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에서 가장 큰 값만 추출하는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max pooling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수행하고 이를 쭉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이어붙인다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inherit"/>
            </a:endParaRPr>
          </a:p>
          <a:p>
            <a:br>
              <a:rPr lang="ko-KR" altLang="en-US" dirty="0"/>
            </a:b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1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08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b="1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1.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전체 이미지를 미리 학습된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통과시켜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feature 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추출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2. selective search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통해 찾은 각각의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RoL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 대해서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pooling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해줌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고정된 크기의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feature vector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얻음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3. feature vector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fully connected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들을 통과한 후 두개의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branches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나뉨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4.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하나는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softmax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하나는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bounding box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regressiond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selective search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찾은 박스의 위치 조정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(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더 이상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SVM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사용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x)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ko-KR" altLang="en-US" dirty="0"/>
              <a:t>여기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에서의 정보는 </a:t>
            </a:r>
            <a:r>
              <a:rPr lang="ko-KR" altLang="en-US" dirty="0" err="1"/>
              <a:t>원본이미지에서의</a:t>
            </a:r>
            <a:r>
              <a:rPr lang="ko-KR" altLang="en-US" dirty="0"/>
              <a:t> 위치에 따른 정보를 포함하고 있어 </a:t>
            </a:r>
            <a:r>
              <a:rPr lang="en-US" altLang="ko-KR" dirty="0" err="1"/>
              <a:t>featuremap</a:t>
            </a:r>
            <a:r>
              <a:rPr lang="ko-KR" altLang="en-US" dirty="0"/>
              <a:t>으로 </a:t>
            </a:r>
            <a:r>
              <a:rPr lang="en-US" altLang="ko-KR" dirty="0" err="1"/>
              <a:t>rol</a:t>
            </a:r>
            <a:r>
              <a:rPr lang="en-US" altLang="ko-KR" dirty="0"/>
              <a:t> projection</a:t>
            </a:r>
            <a:r>
              <a:rPr lang="ko-KR" altLang="en-US" dirty="0"/>
              <a:t>을 시켜 사물이 </a:t>
            </a:r>
            <a:r>
              <a:rPr lang="ko-KR" altLang="en-US" dirty="0" err="1"/>
              <a:t>존재할법한</a:t>
            </a:r>
            <a:r>
              <a:rPr lang="ko-KR" altLang="en-US" dirty="0"/>
              <a:t> 위치를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상에서 찾도록 </a:t>
            </a:r>
            <a:r>
              <a:rPr lang="ko-KR" altLang="en-US" dirty="0" err="1"/>
              <a:t>만들수</a:t>
            </a:r>
            <a:r>
              <a:rPr lang="ko-KR" altLang="en-US" dirty="0"/>
              <a:t> 있게 함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pooling</a:t>
            </a:r>
            <a:r>
              <a:rPr lang="ko-KR" altLang="en-US" dirty="0"/>
              <a:t>을 시켜 </a:t>
            </a:r>
            <a:r>
              <a:rPr lang="ko-KR" altLang="en-US" dirty="0" err="1"/>
              <a:t>피처맵</a:t>
            </a:r>
            <a:r>
              <a:rPr lang="ko-KR" altLang="en-US" dirty="0"/>
              <a:t> 상에서 사물이 </a:t>
            </a:r>
            <a:r>
              <a:rPr lang="ko-KR" altLang="en-US" dirty="0" err="1"/>
              <a:t>존재할법한</a:t>
            </a:r>
            <a:r>
              <a:rPr lang="ko-KR" altLang="en-US" dirty="0"/>
              <a:t> 위치에서 필요한 정보를 추출하고 그 추출된 </a:t>
            </a:r>
            <a:r>
              <a:rPr lang="ko-KR" altLang="en-US" dirty="0" err="1"/>
              <a:t>피쳐</a:t>
            </a:r>
            <a:r>
              <a:rPr lang="ko-KR" altLang="en-US" dirty="0"/>
              <a:t> 벡터를 이용해서 분류와 회귀를 진행함 </a:t>
            </a:r>
            <a:r>
              <a:rPr lang="en-US" altLang="ko-KR" dirty="0"/>
              <a:t>(</a:t>
            </a:r>
            <a:r>
              <a:rPr lang="ko-KR" altLang="en-US" dirty="0"/>
              <a:t>정확한 </a:t>
            </a:r>
            <a:r>
              <a:rPr lang="en-US" altLang="ko-KR" dirty="0"/>
              <a:t>bb</a:t>
            </a:r>
            <a:r>
              <a:rPr lang="ko-KR" altLang="en-US" dirty="0"/>
              <a:t>위치를 알기 위해 </a:t>
            </a:r>
            <a:r>
              <a:rPr lang="en-US" altLang="ko-KR" dirty="0" err="1"/>
              <a:t>bbox</a:t>
            </a:r>
            <a:r>
              <a:rPr lang="en-US" altLang="ko-KR" dirty="0"/>
              <a:t> regressor</a:t>
            </a:r>
            <a:r>
              <a:rPr lang="ko-KR" altLang="en-US" dirty="0"/>
              <a:t>가 사용됨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RoL</a:t>
            </a:r>
            <a:r>
              <a:rPr lang="en-US" altLang="ko-KR" dirty="0"/>
              <a:t> </a:t>
            </a:r>
            <a:r>
              <a:rPr lang="ko-KR" altLang="en-US" dirty="0"/>
              <a:t>영역에 대해서 맥스 </a:t>
            </a:r>
            <a:r>
              <a:rPr lang="ko-KR" altLang="en-US" dirty="0" err="1"/>
              <a:t>풀링을</a:t>
            </a:r>
            <a:r>
              <a:rPr lang="ko-KR" altLang="en-US" dirty="0"/>
              <a:t> 이용해 고정된 크기의 벡터를 생성함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8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기존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 RCNN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구조 그대로 계승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즉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rpn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+ fast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rcnn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합친 느낌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~</a:t>
            </a:r>
          </a:p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RPN(Region Proposal Network)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gpu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사용 가능하게 함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faster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모두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end to end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학습할 수 있음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Vgg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기반의 네트워크로 특징 추출하고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rpn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네트워크는 물체가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있을법한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위치를 찾고 한번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확인해볼래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?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하며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detector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알려줌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그럼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classifier(detector)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기존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rpn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이 알려준 위치를 중심으로 분류와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regression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진행 가능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rpn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슬라이딩 윈도우를 거쳐 각 위치에 대해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regression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classification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수행함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다양한 형태와 크기인 사물을 잘 인식할 수 있도록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개의 앵커박스를 사용한다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Intermediate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feature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뽑고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cls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통해 물체가 있는지 없는지에 대한 여부를 알려주고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물체가 존재하는 위치를 정확히 알기 위해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x,y,w,h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중간점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너비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높이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값을 예측할 수 있게 만듦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52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4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&lt;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장점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&gt;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1.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빠름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-YOLO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복잡한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pipeline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필요로 하지 않는다​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2. Fast R-CNN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보다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background error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두 배 이상 적음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-YOLO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예측할 때 이미지 전체를 이용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-Fast R-CNN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selective search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가 제안한 영역만을 이용하여 예측하기 때문에 배경을 객체로 탐지하는 실수를 함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3.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객체의 일반화된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representations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를 학습하여 다른 도메인에서 좋은 성능을 보임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-YOLO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는 전체 이미지에 대해서 학습을 하기 때문에 새로운 도메인에 적용하여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fine-tunning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 이점이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7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1.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입력 이미지를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S x S grid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로 분할함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2.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객체의 중심이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에 맞아 떨어지면 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객체를 탐지했다고 표기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3.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개의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바운딩박스에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confidence score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를 예측</a:t>
            </a: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※confidence score: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얼마나 정확하게 예측했고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얼마나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inherit"/>
              </a:rPr>
              <a:t>자신있게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 박스가 객체를 포함하고 있는지를 반영함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confidence =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Pr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(object) *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inherit"/>
              </a:rPr>
              <a:t>IoU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if: object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가 없다면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0,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inherit"/>
              </a:rPr>
              <a:t>있다면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inherit"/>
              </a:rPr>
              <a:t>1</a:t>
            </a:r>
            <a:endParaRPr lang="ko-KR" altLang="en-US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* 각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박스는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x, y, w, h, confidence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의 정보를 지님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x, y =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박스의 중심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w, h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전체 이미지에 상대적인 값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confidence =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예측된 박스와 진짜 박스 사이의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e-nanumgothic"/>
              </a:rPr>
              <a:t>IoU</a:t>
            </a:r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pPr algn="l" fontAlgn="base"/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4. non-max suppression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을 거쳐 최종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e-nanumgothic"/>
              </a:rPr>
              <a:t>바운딩박스를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선정함</a:t>
            </a:r>
          </a:p>
          <a:p>
            <a:pPr algn="l" fontAlgn="base"/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​</a:t>
            </a:r>
          </a:p>
          <a:p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YOLO 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네트워크는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24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개의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conv layers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와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2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개의 </a:t>
            </a:r>
            <a:r>
              <a:rPr lang="en-US" altLang="ko-KR" b="1" i="0" dirty="0">
                <a:solidFill>
                  <a:srgbClr val="FF9300"/>
                </a:solidFill>
                <a:effectLst/>
                <a:latin typeface="se-nanumgothic"/>
              </a:rPr>
              <a:t>fc layers</a:t>
            </a:r>
            <a:r>
              <a:rPr lang="ko-KR" altLang="en-US" b="1" i="0" dirty="0">
                <a:solidFill>
                  <a:srgbClr val="FF9300"/>
                </a:solidFill>
                <a:effectLst/>
                <a:latin typeface="se-nanumgothic"/>
              </a:rPr>
              <a:t>로 </a:t>
            </a:r>
            <a:r>
              <a:rPr lang="ko-KR" altLang="en-US" b="1" i="0" dirty="0" err="1">
                <a:solidFill>
                  <a:srgbClr val="FF9300"/>
                </a:solidFill>
                <a:effectLst/>
                <a:latin typeface="se-nanumgothic"/>
              </a:rPr>
              <a:t>이루어져있음</a:t>
            </a:r>
            <a:endParaRPr lang="en-US" altLang="ko-KR" b="1" i="0" dirty="0">
              <a:solidFill>
                <a:srgbClr val="FF9300"/>
              </a:solidFill>
              <a:effectLst/>
              <a:latin typeface="se-nanumgothic"/>
            </a:endParaRPr>
          </a:p>
          <a:p>
            <a:endParaRPr lang="en-US" altLang="ko-KR" b="1" i="0" dirty="0">
              <a:solidFill>
                <a:srgbClr val="FF9300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논문에서 가져온 네트워크 그림입니다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저자는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GoogleNet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아키텍쳐에서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영감을 받았으며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Inception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블럭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대신 단순한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컨볼루션으로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네트웤을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구성했다고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224x224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크기의 이미지 넷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클래시피케이션으로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pretrain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시켰습니다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이후엔 입력 이미지로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448x448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크기 이미지를 입력으로 받습니다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그리고 앞쪽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컨볼루션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레이어는 고정한 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뒷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단의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 레이어만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object detection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테스크에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맞게 학습시킵니다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아래는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[2]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 가져온 더 직관적인 그림입니다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#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하나의 인덱스에서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추측하는데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논문에서는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로 설정함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이렇게 하나의 박스는 중심점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x,y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글고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너비와 높이인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w,,h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마지막으로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confidence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다섯개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차원의 벡터로 나타낼 수 있음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#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마지막에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더해줌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예측텐서란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그리드 별 테두리 상자 정보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신뢰점수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분류 클래스 확률 포함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nms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이미지가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r>
              <a:rPr lang="en-US" altLang="ko-KR" dirty="0" err="1"/>
              <a:t>Cnn</a:t>
            </a:r>
            <a:r>
              <a:rPr lang="en-US" altLang="ko-KR" dirty="0"/>
              <a:t> </a:t>
            </a:r>
            <a:r>
              <a:rPr lang="ko-KR" altLang="en-US" dirty="0"/>
              <a:t>신경망을 통과함</a:t>
            </a:r>
            <a:endParaRPr lang="en-US" altLang="ko-KR" dirty="0"/>
          </a:p>
          <a:p>
            <a:r>
              <a:rPr lang="en-US" altLang="ko-KR" dirty="0"/>
              <a:t>Fully connected layer</a:t>
            </a:r>
            <a:r>
              <a:rPr lang="ko-KR" altLang="en-US" dirty="0"/>
              <a:t>를 거치면 </a:t>
            </a:r>
            <a:r>
              <a:rPr lang="ko-KR" altLang="en-US" dirty="0" err="1"/>
              <a:t>예측텐서를</a:t>
            </a:r>
            <a:r>
              <a:rPr lang="ko-KR" altLang="en-US" dirty="0"/>
              <a:t> 뽑아내게 됨</a:t>
            </a:r>
            <a:endParaRPr lang="en-US" altLang="ko-KR" dirty="0"/>
          </a:p>
          <a:p>
            <a:r>
              <a:rPr lang="en-US" altLang="ko-KR" dirty="0"/>
              <a:t>(conv filter, </a:t>
            </a:r>
            <a:r>
              <a:rPr lang="ko-KR" altLang="en-US" dirty="0" err="1"/>
              <a:t>피처맵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Flatten </a:t>
            </a:r>
            <a:r>
              <a:rPr lang="ko-KR" altLang="en-US" dirty="0"/>
              <a:t>해주고 </a:t>
            </a:r>
            <a:r>
              <a:rPr lang="en-US" altLang="ko-KR" dirty="0" err="1"/>
              <a:t>fullyconnected</a:t>
            </a:r>
            <a:r>
              <a:rPr lang="en-US" altLang="ko-KR" dirty="0"/>
              <a:t> layer</a:t>
            </a:r>
            <a:r>
              <a:rPr lang="ko-KR" altLang="en-US" dirty="0"/>
              <a:t>로 만들고 </a:t>
            </a:r>
            <a:r>
              <a:rPr lang="en-US" altLang="ko-KR" dirty="0"/>
              <a:t>pred</a:t>
            </a:r>
          </a:p>
          <a:p>
            <a:r>
              <a:rPr lang="en-US" altLang="ko-KR" dirty="0"/>
              <a:t># prediction tensor</a:t>
            </a:r>
            <a:r>
              <a:rPr lang="ko-KR" altLang="en-US" dirty="0"/>
              <a:t>는 여기서 </a:t>
            </a:r>
            <a:r>
              <a:rPr lang="en-US" altLang="ko-KR" dirty="0"/>
              <a:t>7 x 7x30</a:t>
            </a:r>
            <a:r>
              <a:rPr lang="ko-KR" altLang="en-US" dirty="0"/>
              <a:t>이라고 하는 길이를 가짐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은 그리드의 숫자로 언제든지 </a:t>
            </a:r>
            <a:r>
              <a:rPr lang="ko-KR" altLang="en-US" dirty="0" err="1"/>
              <a:t>바뀔수</a:t>
            </a:r>
            <a:r>
              <a:rPr lang="ko-KR" altLang="en-US" dirty="0"/>
              <a:t> 있는 숫자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30</a:t>
            </a:r>
            <a:r>
              <a:rPr lang="ko-KR" altLang="en-US" dirty="0"/>
              <a:t>은 </a:t>
            </a:r>
            <a:r>
              <a:rPr lang="ko-KR" altLang="en-US" dirty="0" err="1"/>
              <a:t>어캐</a:t>
            </a:r>
            <a:r>
              <a:rPr lang="ko-KR" altLang="en-US" dirty="0"/>
              <a:t> 나왔나</a:t>
            </a:r>
            <a:r>
              <a:rPr lang="en-US" altLang="ko-KR" dirty="0"/>
              <a:t>? </a:t>
            </a:r>
            <a:r>
              <a:rPr lang="ko-KR" altLang="en-US" dirty="0"/>
              <a:t>바로</a:t>
            </a:r>
            <a:r>
              <a:rPr lang="en-US" altLang="ko-KR" dirty="0"/>
              <a:t> (B * 5 + C)</a:t>
            </a:r>
            <a:r>
              <a:rPr lang="ko-KR" altLang="en-US" dirty="0"/>
              <a:t>의 공식을 통해 나옴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B</a:t>
            </a:r>
            <a:r>
              <a:rPr lang="ko-KR" altLang="en-US" dirty="0"/>
              <a:t>는 각각 그리드 별로 갖는 </a:t>
            </a:r>
            <a:r>
              <a:rPr lang="ko-KR" altLang="en-US" dirty="0" err="1"/>
              <a:t>바운딩박스</a:t>
            </a:r>
            <a:r>
              <a:rPr lang="ko-KR" altLang="en-US" dirty="0"/>
              <a:t> 개수의 후보를 말함 논문에서는 </a:t>
            </a:r>
            <a:r>
              <a:rPr lang="en-US" altLang="ko-KR" dirty="0"/>
              <a:t>2</a:t>
            </a:r>
            <a:r>
              <a:rPr lang="ko-KR" altLang="en-US" dirty="0"/>
              <a:t>라고 </a:t>
            </a:r>
            <a:r>
              <a:rPr lang="ko-KR" altLang="en-US" dirty="0" err="1"/>
              <a:t>정해줌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en-US" altLang="ko-KR" dirty="0"/>
              <a:t>class</a:t>
            </a:r>
            <a:r>
              <a:rPr lang="ko-KR" altLang="en-US" dirty="0"/>
              <a:t>의 개수인데 이미지넷의 경우 </a:t>
            </a:r>
            <a:r>
              <a:rPr lang="en-US" altLang="ko-KR" dirty="0"/>
              <a:t>20</a:t>
            </a:r>
            <a:r>
              <a:rPr lang="ko-KR" altLang="en-US" dirty="0"/>
              <a:t>개의 클래스를 가지므로 </a:t>
            </a:r>
            <a:r>
              <a:rPr lang="en-US" altLang="ko-KR" dirty="0"/>
              <a:t>2 * 5 +20</a:t>
            </a:r>
            <a:r>
              <a:rPr lang="ko-KR" altLang="en-US" dirty="0"/>
              <a:t>이라서 </a:t>
            </a:r>
            <a:r>
              <a:rPr lang="en-US" altLang="ko-KR" dirty="0"/>
              <a:t>30</a:t>
            </a:r>
            <a:r>
              <a:rPr lang="ko-KR" altLang="en-US" dirty="0"/>
              <a:t>이 됨</a:t>
            </a:r>
            <a:endParaRPr lang="en-US" altLang="ko-KR" dirty="0"/>
          </a:p>
          <a:p>
            <a:r>
              <a:rPr lang="ko-KR" altLang="en-US" dirty="0"/>
              <a:t>그렇다면 여기 </a:t>
            </a:r>
            <a:r>
              <a:rPr lang="en-US" altLang="ko-KR" dirty="0"/>
              <a:t>30</a:t>
            </a:r>
            <a:r>
              <a:rPr lang="ko-KR" altLang="en-US" dirty="0"/>
              <a:t>이라는 길이 안에 어떤 </a:t>
            </a:r>
            <a:r>
              <a:rPr lang="en-US" altLang="ko-KR" dirty="0"/>
              <a:t>information</a:t>
            </a:r>
            <a:r>
              <a:rPr lang="ko-KR" altLang="en-US" dirty="0"/>
              <a:t>이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총길이가 </a:t>
            </a:r>
            <a:r>
              <a:rPr lang="en-US" altLang="ko-KR" dirty="0"/>
              <a:t>30</a:t>
            </a:r>
            <a:r>
              <a:rPr lang="ko-KR" altLang="en-US" dirty="0"/>
              <a:t>이라고 하면 </a:t>
            </a:r>
            <a:r>
              <a:rPr lang="en-US" altLang="ko-KR" dirty="0"/>
              <a:t>20</a:t>
            </a:r>
            <a:r>
              <a:rPr lang="ko-KR" altLang="en-US" dirty="0"/>
              <a:t>개의 클래스가 있고 </a:t>
            </a:r>
            <a:r>
              <a:rPr lang="ko-KR" altLang="en-US" dirty="0" err="1"/>
              <a:t>바운딩박스가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각각 하나당 </a:t>
            </a:r>
            <a:r>
              <a:rPr lang="en-US" altLang="ko-KR" dirty="0"/>
              <a:t>5</a:t>
            </a:r>
            <a:r>
              <a:rPr lang="ko-KR" altLang="en-US" dirty="0"/>
              <a:t>라는 길이의 벡터를 가짐</a:t>
            </a:r>
            <a:r>
              <a:rPr lang="en-US" altLang="ko-KR" dirty="0"/>
              <a:t>. </a:t>
            </a:r>
            <a:r>
              <a:rPr lang="ko-KR" altLang="en-US" dirty="0"/>
              <a:t>거기 안에는 </a:t>
            </a:r>
            <a:r>
              <a:rPr lang="en-US" altLang="ko-KR" dirty="0" err="1"/>
              <a:t>x,y,w,h,confidence</a:t>
            </a:r>
            <a:r>
              <a:rPr lang="en-US" altLang="ko-KR" dirty="0"/>
              <a:t> </a:t>
            </a:r>
            <a:r>
              <a:rPr lang="ko-KR" altLang="en-US" dirty="0"/>
              <a:t>스코어가 추가가 됨</a:t>
            </a:r>
            <a:endParaRPr lang="en-US" altLang="ko-KR" dirty="0"/>
          </a:p>
          <a:p>
            <a:r>
              <a:rPr lang="en-US" altLang="ko-KR" dirty="0"/>
              <a:t>=========================</a:t>
            </a:r>
          </a:p>
          <a:p>
            <a:r>
              <a:rPr lang="ko-KR" altLang="en-US" dirty="0" err="1"/>
              <a:t>그리구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별로 이거는 </a:t>
            </a:r>
            <a:r>
              <a:rPr lang="en-US" altLang="ko-KR" dirty="0"/>
              <a:t>0.5</a:t>
            </a:r>
            <a:r>
              <a:rPr lang="ko-KR" altLang="en-US" dirty="0"/>
              <a:t>다</a:t>
            </a:r>
            <a:r>
              <a:rPr lang="en-US" altLang="ko-KR" dirty="0"/>
              <a:t> 0.2</a:t>
            </a:r>
            <a:r>
              <a:rPr lang="ko-KR" altLang="en-US" dirty="0" err="1"/>
              <a:t>퍼다</a:t>
            </a:r>
            <a:r>
              <a:rPr lang="ko-KR" altLang="en-US" dirty="0"/>
              <a:t> 하는 정보를 가지고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81CA-34E4-49C0-9415-0DA7C5D2CD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1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2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5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1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7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7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8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1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>
            <a:off x="3519651" y="3461031"/>
            <a:ext cx="5256000" cy="0"/>
          </a:xfrm>
          <a:prstGeom prst="line">
            <a:avLst/>
          </a:prstGeom>
          <a:ln w="155575" cap="rnd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122252" y="2345203"/>
            <a:ext cx="2266524" cy="409620"/>
            <a:chOff x="8022119" y="1751911"/>
            <a:chExt cx="919230" cy="623854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09528DA-1656-4A09-A3F0-E052111E2EBA}"/>
                </a:ext>
              </a:extLst>
            </p:cNvPr>
            <p:cNvSpPr/>
            <p:nvPr/>
          </p:nvSpPr>
          <p:spPr>
            <a:xfrm>
              <a:off x="8022920" y="1751911"/>
              <a:ext cx="917669" cy="603208"/>
            </a:xfrm>
            <a:custGeom>
              <a:avLst/>
              <a:gdLst>
                <a:gd name="connsiteX0" fmla="*/ 717719 w 919230"/>
                <a:gd name="connsiteY0" fmla="*/ 47576 h 598985"/>
                <a:gd name="connsiteX1" fmla="*/ 308144 w 919230"/>
                <a:gd name="connsiteY1" fmla="*/ 28526 h 598985"/>
                <a:gd name="connsiteX2" fmla="*/ 3344 w 919230"/>
                <a:gd name="connsiteY2" fmla="*/ 333326 h 598985"/>
                <a:gd name="connsiteX3" fmla="*/ 174794 w 919230"/>
                <a:gd name="connsiteY3" fmla="*/ 580976 h 598985"/>
                <a:gd name="connsiteX4" fmla="*/ 612944 w 919230"/>
                <a:gd name="connsiteY4" fmla="*/ 552401 h 598985"/>
                <a:gd name="connsiteX5" fmla="*/ 917744 w 919230"/>
                <a:gd name="connsiteY5" fmla="*/ 333326 h 598985"/>
                <a:gd name="connsiteX6" fmla="*/ 717719 w 919230"/>
                <a:gd name="connsiteY6" fmla="*/ 47576 h 598985"/>
                <a:gd name="connsiteX0" fmla="*/ 718976 w 920487"/>
                <a:gd name="connsiteY0" fmla="*/ 43482 h 599186"/>
                <a:gd name="connsiteX1" fmla="*/ 309401 w 920487"/>
                <a:gd name="connsiteY1" fmla="*/ 24432 h 599186"/>
                <a:gd name="connsiteX2" fmla="*/ 3313 w 920487"/>
                <a:gd name="connsiteY2" fmla="*/ 271206 h 599186"/>
                <a:gd name="connsiteX3" fmla="*/ 176051 w 920487"/>
                <a:gd name="connsiteY3" fmla="*/ 576882 h 599186"/>
                <a:gd name="connsiteX4" fmla="*/ 614201 w 920487"/>
                <a:gd name="connsiteY4" fmla="*/ 548307 h 599186"/>
                <a:gd name="connsiteX5" fmla="*/ 919001 w 920487"/>
                <a:gd name="connsiteY5" fmla="*/ 329232 h 599186"/>
                <a:gd name="connsiteX6" fmla="*/ 718976 w 920487"/>
                <a:gd name="connsiteY6" fmla="*/ 43482 h 599186"/>
                <a:gd name="connsiteX0" fmla="*/ 715665 w 917176"/>
                <a:gd name="connsiteY0" fmla="*/ 43482 h 599186"/>
                <a:gd name="connsiteX1" fmla="*/ 306090 w 917176"/>
                <a:gd name="connsiteY1" fmla="*/ 24432 h 599186"/>
                <a:gd name="connsiteX2" fmla="*/ 2 w 917176"/>
                <a:gd name="connsiteY2" fmla="*/ 271206 h 599186"/>
                <a:gd name="connsiteX3" fmla="*/ 172740 w 917176"/>
                <a:gd name="connsiteY3" fmla="*/ 576882 h 599186"/>
                <a:gd name="connsiteX4" fmla="*/ 610890 w 917176"/>
                <a:gd name="connsiteY4" fmla="*/ 548307 h 599186"/>
                <a:gd name="connsiteX5" fmla="*/ 915690 w 917176"/>
                <a:gd name="connsiteY5" fmla="*/ 329232 h 599186"/>
                <a:gd name="connsiteX6" fmla="*/ 715665 w 917176"/>
                <a:gd name="connsiteY6" fmla="*/ 43482 h 599186"/>
                <a:gd name="connsiteX0" fmla="*/ 715665 w 918933"/>
                <a:gd name="connsiteY0" fmla="*/ 43482 h 599186"/>
                <a:gd name="connsiteX1" fmla="*/ 306090 w 918933"/>
                <a:gd name="connsiteY1" fmla="*/ 24432 h 599186"/>
                <a:gd name="connsiteX2" fmla="*/ 2 w 918933"/>
                <a:gd name="connsiteY2" fmla="*/ 271206 h 599186"/>
                <a:gd name="connsiteX3" fmla="*/ 172740 w 918933"/>
                <a:gd name="connsiteY3" fmla="*/ 576882 h 599186"/>
                <a:gd name="connsiteX4" fmla="*/ 610890 w 918933"/>
                <a:gd name="connsiteY4" fmla="*/ 548307 h 599186"/>
                <a:gd name="connsiteX5" fmla="*/ 915690 w 918933"/>
                <a:gd name="connsiteY5" fmla="*/ 329232 h 599186"/>
                <a:gd name="connsiteX6" fmla="*/ 715665 w 918933"/>
                <a:gd name="connsiteY6" fmla="*/ 43482 h 599186"/>
                <a:gd name="connsiteX0" fmla="*/ 715665 w 917669"/>
                <a:gd name="connsiteY0" fmla="*/ 47503 h 603207"/>
                <a:gd name="connsiteX1" fmla="*/ 306090 w 917669"/>
                <a:gd name="connsiteY1" fmla="*/ 28453 h 603207"/>
                <a:gd name="connsiteX2" fmla="*/ 2 w 917669"/>
                <a:gd name="connsiteY2" fmla="*/ 275227 h 603207"/>
                <a:gd name="connsiteX3" fmla="*/ 172740 w 917669"/>
                <a:gd name="connsiteY3" fmla="*/ 580903 h 603207"/>
                <a:gd name="connsiteX4" fmla="*/ 610890 w 917669"/>
                <a:gd name="connsiteY4" fmla="*/ 552328 h 603207"/>
                <a:gd name="connsiteX5" fmla="*/ 914402 w 917669"/>
                <a:gd name="connsiteY5" fmla="*/ 405786 h 603207"/>
                <a:gd name="connsiteX6" fmla="*/ 715665 w 917669"/>
                <a:gd name="connsiteY6" fmla="*/ 47503 h 60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69" h="603207">
                  <a:moveTo>
                    <a:pt x="715665" y="47503"/>
                  </a:moveTo>
                  <a:cubicBezTo>
                    <a:pt x="614280" y="-15386"/>
                    <a:pt x="425367" y="-9501"/>
                    <a:pt x="306090" y="28453"/>
                  </a:cubicBezTo>
                  <a:cubicBezTo>
                    <a:pt x="186813" y="66407"/>
                    <a:pt x="336" y="149303"/>
                    <a:pt x="2" y="275227"/>
                  </a:cubicBezTo>
                  <a:cubicBezTo>
                    <a:pt x="-332" y="401151"/>
                    <a:pt x="70926" y="534720"/>
                    <a:pt x="172740" y="580903"/>
                  </a:cubicBezTo>
                  <a:cubicBezTo>
                    <a:pt x="274554" y="627086"/>
                    <a:pt x="487065" y="593603"/>
                    <a:pt x="610890" y="552328"/>
                  </a:cubicBezTo>
                  <a:cubicBezTo>
                    <a:pt x="734715" y="511053"/>
                    <a:pt x="889514" y="586634"/>
                    <a:pt x="914402" y="405786"/>
                  </a:cubicBezTo>
                  <a:cubicBezTo>
                    <a:pt x="939290" y="224938"/>
                    <a:pt x="817050" y="110392"/>
                    <a:pt x="715665" y="47503"/>
                  </a:cubicBezTo>
                  <a:close/>
                </a:path>
              </a:pathLst>
            </a:custGeom>
            <a:noFill/>
            <a:ln>
              <a:solidFill>
                <a:srgbClr val="F19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AF4F115-D5A8-4B43-8B29-19731C29E59C}"/>
                </a:ext>
              </a:extLst>
            </p:cNvPr>
            <p:cNvSpPr/>
            <p:nvPr/>
          </p:nvSpPr>
          <p:spPr>
            <a:xfrm rot="227191">
              <a:off x="8022119" y="1776780"/>
              <a:ext cx="919230" cy="598985"/>
            </a:xfrm>
            <a:custGeom>
              <a:avLst/>
              <a:gdLst>
                <a:gd name="connsiteX0" fmla="*/ 717719 w 919230"/>
                <a:gd name="connsiteY0" fmla="*/ 47576 h 598985"/>
                <a:gd name="connsiteX1" fmla="*/ 308144 w 919230"/>
                <a:gd name="connsiteY1" fmla="*/ 28526 h 598985"/>
                <a:gd name="connsiteX2" fmla="*/ 3344 w 919230"/>
                <a:gd name="connsiteY2" fmla="*/ 333326 h 598985"/>
                <a:gd name="connsiteX3" fmla="*/ 174794 w 919230"/>
                <a:gd name="connsiteY3" fmla="*/ 580976 h 598985"/>
                <a:gd name="connsiteX4" fmla="*/ 612944 w 919230"/>
                <a:gd name="connsiteY4" fmla="*/ 552401 h 598985"/>
                <a:gd name="connsiteX5" fmla="*/ 917744 w 919230"/>
                <a:gd name="connsiteY5" fmla="*/ 333326 h 598985"/>
                <a:gd name="connsiteX6" fmla="*/ 717719 w 919230"/>
                <a:gd name="connsiteY6" fmla="*/ 47576 h 59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30" h="598985">
                  <a:moveTo>
                    <a:pt x="717719" y="47576"/>
                  </a:moveTo>
                  <a:cubicBezTo>
                    <a:pt x="616119" y="-3224"/>
                    <a:pt x="427206" y="-19099"/>
                    <a:pt x="308144" y="28526"/>
                  </a:cubicBezTo>
                  <a:cubicBezTo>
                    <a:pt x="189082" y="76151"/>
                    <a:pt x="25569" y="241251"/>
                    <a:pt x="3344" y="333326"/>
                  </a:cubicBezTo>
                  <a:cubicBezTo>
                    <a:pt x="-18881" y="425401"/>
                    <a:pt x="73194" y="544464"/>
                    <a:pt x="174794" y="580976"/>
                  </a:cubicBezTo>
                  <a:cubicBezTo>
                    <a:pt x="276394" y="617488"/>
                    <a:pt x="489119" y="593676"/>
                    <a:pt x="612944" y="552401"/>
                  </a:cubicBezTo>
                  <a:cubicBezTo>
                    <a:pt x="736769" y="511126"/>
                    <a:pt x="901869" y="417463"/>
                    <a:pt x="917744" y="333326"/>
                  </a:cubicBezTo>
                  <a:cubicBezTo>
                    <a:pt x="933619" y="249189"/>
                    <a:pt x="819319" y="98376"/>
                    <a:pt x="717719" y="47576"/>
                  </a:cubicBezTo>
                  <a:close/>
                </a:path>
              </a:pathLst>
            </a:custGeom>
            <a:noFill/>
            <a:ln>
              <a:solidFill>
                <a:srgbClr val="F19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9F1A843-782C-4C66-84EB-FB949D5C13E5}"/>
                </a:ext>
              </a:extLst>
            </p:cNvPr>
            <p:cNvSpPr/>
            <p:nvPr/>
          </p:nvSpPr>
          <p:spPr>
            <a:xfrm rot="168365">
              <a:off x="8024111" y="1764246"/>
              <a:ext cx="914567" cy="598986"/>
            </a:xfrm>
            <a:custGeom>
              <a:avLst/>
              <a:gdLst>
                <a:gd name="connsiteX0" fmla="*/ 717719 w 919230"/>
                <a:gd name="connsiteY0" fmla="*/ 47576 h 598985"/>
                <a:gd name="connsiteX1" fmla="*/ 308144 w 919230"/>
                <a:gd name="connsiteY1" fmla="*/ 28526 h 598985"/>
                <a:gd name="connsiteX2" fmla="*/ 3344 w 919230"/>
                <a:gd name="connsiteY2" fmla="*/ 333326 h 598985"/>
                <a:gd name="connsiteX3" fmla="*/ 174794 w 919230"/>
                <a:gd name="connsiteY3" fmla="*/ 580976 h 598985"/>
                <a:gd name="connsiteX4" fmla="*/ 612944 w 919230"/>
                <a:gd name="connsiteY4" fmla="*/ 552401 h 598985"/>
                <a:gd name="connsiteX5" fmla="*/ 917744 w 919230"/>
                <a:gd name="connsiteY5" fmla="*/ 333326 h 598985"/>
                <a:gd name="connsiteX6" fmla="*/ 717719 w 919230"/>
                <a:gd name="connsiteY6" fmla="*/ 47576 h 598985"/>
                <a:gd name="connsiteX0" fmla="*/ 714473 w 915984"/>
                <a:gd name="connsiteY0" fmla="*/ 47576 h 598985"/>
                <a:gd name="connsiteX1" fmla="*/ 304898 w 915984"/>
                <a:gd name="connsiteY1" fmla="*/ 28526 h 598985"/>
                <a:gd name="connsiteX2" fmla="*/ 98 w 915984"/>
                <a:gd name="connsiteY2" fmla="*/ 333326 h 598985"/>
                <a:gd name="connsiteX3" fmla="*/ 171548 w 915984"/>
                <a:gd name="connsiteY3" fmla="*/ 580976 h 598985"/>
                <a:gd name="connsiteX4" fmla="*/ 609698 w 915984"/>
                <a:gd name="connsiteY4" fmla="*/ 552401 h 598985"/>
                <a:gd name="connsiteX5" fmla="*/ 914498 w 915984"/>
                <a:gd name="connsiteY5" fmla="*/ 333326 h 598985"/>
                <a:gd name="connsiteX6" fmla="*/ 714473 w 915984"/>
                <a:gd name="connsiteY6" fmla="*/ 47576 h 598985"/>
                <a:gd name="connsiteX0" fmla="*/ 714473 w 914567"/>
                <a:gd name="connsiteY0" fmla="*/ 47576 h 598985"/>
                <a:gd name="connsiteX1" fmla="*/ 304898 w 914567"/>
                <a:gd name="connsiteY1" fmla="*/ 28526 h 598985"/>
                <a:gd name="connsiteX2" fmla="*/ 98 w 914567"/>
                <a:gd name="connsiteY2" fmla="*/ 333326 h 598985"/>
                <a:gd name="connsiteX3" fmla="*/ 171548 w 914567"/>
                <a:gd name="connsiteY3" fmla="*/ 580976 h 598985"/>
                <a:gd name="connsiteX4" fmla="*/ 609698 w 914567"/>
                <a:gd name="connsiteY4" fmla="*/ 552401 h 598985"/>
                <a:gd name="connsiteX5" fmla="*/ 914498 w 914567"/>
                <a:gd name="connsiteY5" fmla="*/ 333326 h 598985"/>
                <a:gd name="connsiteX6" fmla="*/ 714473 w 914567"/>
                <a:gd name="connsiteY6" fmla="*/ 47576 h 59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567" h="598985">
                  <a:moveTo>
                    <a:pt x="714473" y="47576"/>
                  </a:moveTo>
                  <a:cubicBezTo>
                    <a:pt x="612873" y="-3224"/>
                    <a:pt x="423960" y="-19099"/>
                    <a:pt x="304898" y="28526"/>
                  </a:cubicBezTo>
                  <a:cubicBezTo>
                    <a:pt x="185836" y="76151"/>
                    <a:pt x="3245" y="162459"/>
                    <a:pt x="98" y="333326"/>
                  </a:cubicBezTo>
                  <a:cubicBezTo>
                    <a:pt x="-3049" y="504193"/>
                    <a:pt x="69948" y="544464"/>
                    <a:pt x="171548" y="580976"/>
                  </a:cubicBezTo>
                  <a:cubicBezTo>
                    <a:pt x="273148" y="617488"/>
                    <a:pt x="485873" y="593676"/>
                    <a:pt x="609698" y="552401"/>
                  </a:cubicBezTo>
                  <a:cubicBezTo>
                    <a:pt x="733523" y="511126"/>
                    <a:pt x="911396" y="507096"/>
                    <a:pt x="914498" y="333326"/>
                  </a:cubicBezTo>
                  <a:cubicBezTo>
                    <a:pt x="917600" y="159556"/>
                    <a:pt x="816073" y="98376"/>
                    <a:pt x="714473" y="47576"/>
                  </a:cubicBezTo>
                  <a:close/>
                </a:path>
              </a:pathLst>
            </a:custGeom>
            <a:noFill/>
            <a:ln>
              <a:solidFill>
                <a:srgbClr val="F19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7292841" y="2236309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7110251" y="2163048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7429524" y="2163048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2985623" y="2813869"/>
            <a:ext cx="62207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500" b="1" i="0" u="none" strike="noStrike" baseline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YOLO v3: An Incremental Improvement</a:t>
            </a:r>
            <a:endParaRPr lang="en-US" altLang="ko-KR" sz="2500" b="1" kern="0" dirty="0">
              <a:ln w="31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49101" y="236648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연어유희</a:t>
            </a:r>
          </a:p>
        </p:txBody>
      </p:sp>
    </p:spTree>
    <p:extLst>
      <p:ext uri="{BB962C8B-B14F-4D97-AF65-F5344CB8AC3E}">
        <p14:creationId xmlns:p14="http://schemas.microsoft.com/office/powerpoint/2010/main" val="45877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10 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v1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E8C5BC-8AB6-4F09-8292-CE1CB03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8" y="1130228"/>
            <a:ext cx="11740404" cy="525849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6EBEEB-36BD-4902-81D8-29723D1CF6AB}"/>
              </a:ext>
            </a:extLst>
          </p:cNvPr>
          <p:cNvSpPr/>
          <p:nvPr/>
        </p:nvSpPr>
        <p:spPr>
          <a:xfrm>
            <a:off x="5397910" y="4173794"/>
            <a:ext cx="2610464" cy="32446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3292B-8F47-481C-ADA1-D4174A9A9E17}"/>
              </a:ext>
            </a:extLst>
          </p:cNvPr>
          <p:cNvSpPr txBox="1"/>
          <p:nvPr/>
        </p:nvSpPr>
        <p:spPr>
          <a:xfrm>
            <a:off x="5397910" y="4173795"/>
            <a:ext cx="2839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probability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동일함</a:t>
            </a:r>
          </a:p>
        </p:txBody>
      </p:sp>
    </p:spTree>
    <p:extLst>
      <p:ext uri="{BB962C8B-B14F-4D97-AF65-F5344CB8AC3E}">
        <p14:creationId xmlns:p14="http://schemas.microsoft.com/office/powerpoint/2010/main" val="60143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11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v1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FAB014-B9A2-470E-85EB-F125F4D89FBB}"/>
              </a:ext>
            </a:extLst>
          </p:cNvPr>
          <p:cNvGrpSpPr/>
          <p:nvPr/>
        </p:nvGrpSpPr>
        <p:grpSpPr>
          <a:xfrm>
            <a:off x="5749112" y="1676623"/>
            <a:ext cx="6178518" cy="3693551"/>
            <a:chOff x="825489" y="2755912"/>
            <a:chExt cx="10939757" cy="221225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2F20A7B-797B-4155-B42D-F386EB9B573D}"/>
                </a:ext>
              </a:extLst>
            </p:cNvPr>
            <p:cNvSpPr/>
            <p:nvPr/>
          </p:nvSpPr>
          <p:spPr>
            <a:xfrm>
              <a:off x="825489" y="2755912"/>
              <a:ext cx="10884729" cy="2212258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614149-962A-4E1F-87B4-85CBE315A17E}"/>
                </a:ext>
              </a:extLst>
            </p:cNvPr>
            <p:cNvSpPr txBox="1"/>
            <p:nvPr/>
          </p:nvSpPr>
          <p:spPr>
            <a:xfrm>
              <a:off x="1049142" y="3046810"/>
              <a:ext cx="10716104" cy="1677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en-US" altLang="ko-KR" sz="22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mAP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63.4)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정확성은 타 방법론에 비해 좀 낮지만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45fps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정도로 매우 빠름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한계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Object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 겹쳐져 있으면 제대로 예측 불가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buAutoNum type="arabicPeriod"/>
              </a:pP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작은 물체에 대해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detection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성능이 떨어짐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08A2C5-9B7D-42EA-92DB-F8AE313F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4" y="2009775"/>
            <a:ext cx="50577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12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00393-E5DD-4108-B537-475FB710830A}"/>
              </a:ext>
            </a:extLst>
          </p:cNvPr>
          <p:cNvSpPr txBox="1"/>
          <p:nvPr/>
        </p:nvSpPr>
        <p:spPr>
          <a:xfrm>
            <a:off x="348963" y="1017758"/>
            <a:ext cx="68187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Better</a:t>
            </a:r>
            <a:r>
              <a:rPr lang="en-US" altLang="ko-KR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YOLO 1</a:t>
            </a:r>
            <a:r>
              <a:rPr lang="ko-KR" altLang="en-US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개선된 내용</a:t>
            </a:r>
          </a:p>
          <a:p>
            <a:pPr algn="l" fontAlgn="base"/>
            <a:r>
              <a:rPr lang="en-US" altLang="ko-KR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Faster</a:t>
            </a:r>
            <a:r>
              <a:rPr lang="en-US" altLang="ko-KR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YOLO 2</a:t>
            </a:r>
            <a:r>
              <a:rPr lang="ko-KR" altLang="en-US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신경망인 </a:t>
            </a:r>
            <a:r>
              <a:rPr lang="en-US" altLang="ko-KR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Darknet-19</a:t>
            </a:r>
            <a:endParaRPr lang="ko-KR" altLang="en-US" sz="2200" i="0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l" fontAlgn="base"/>
            <a:r>
              <a:rPr lang="en-US" altLang="ko-KR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Stronger</a:t>
            </a:r>
            <a:r>
              <a:rPr lang="en-US" altLang="ko-KR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9000</a:t>
            </a:r>
            <a:r>
              <a:rPr lang="ko-KR" altLang="en-US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카테고리를 탐지하는 </a:t>
            </a:r>
            <a:r>
              <a:rPr lang="en-US" altLang="ko-KR" sz="2200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YOLO9000</a:t>
            </a:r>
            <a:endParaRPr lang="ko-KR" altLang="en-US" sz="2200" i="0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ECBC6-17FA-48A3-8799-DB53FC19DEE5}"/>
              </a:ext>
            </a:extLst>
          </p:cNvPr>
          <p:cNvSpPr/>
          <p:nvPr/>
        </p:nvSpPr>
        <p:spPr>
          <a:xfrm>
            <a:off x="1525667" y="2543897"/>
            <a:ext cx="9620418" cy="83686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98135" y="2080845"/>
            <a:ext cx="2893422" cy="1064859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A03EF2-D375-4A98-8A77-D2F38C479BAA}"/>
              </a:ext>
            </a:extLst>
          </p:cNvPr>
          <p:cNvSpPr txBox="1"/>
          <p:nvPr/>
        </p:nvSpPr>
        <p:spPr>
          <a:xfrm>
            <a:off x="2140198" y="2118631"/>
            <a:ext cx="86515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Batch Normalization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 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2% </a:t>
            </a:r>
            <a:r>
              <a:rPr lang="ko-KR" altLang="en-US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정도의 </a:t>
            </a:r>
            <a:r>
              <a:rPr lang="en-US" altLang="ko-KR" sz="2000" b="1" i="0" dirty="0" err="1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mAP</a:t>
            </a:r>
            <a:r>
              <a:rPr lang="en-US" altLang="ko-KR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향상</a:t>
            </a:r>
            <a:r>
              <a:rPr lang="en-US" altLang="ko-KR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(overfitting </a:t>
            </a:r>
            <a:r>
              <a:rPr lang="ko-KR" altLang="en-US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발생</a:t>
            </a:r>
            <a:r>
              <a:rPr lang="en-US" altLang="ko-KR" sz="20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High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resolution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classifier(finetuning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과정을 한번 더 거침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i="0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47C8E5-C3DB-43B5-8D2A-4C34B89B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25" y="3563847"/>
            <a:ext cx="9628260" cy="300273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73B4FF-FDC2-473C-9616-2E808373122F}"/>
              </a:ext>
            </a:extLst>
          </p:cNvPr>
          <p:cNvSpPr/>
          <p:nvPr/>
        </p:nvSpPr>
        <p:spPr>
          <a:xfrm>
            <a:off x="6695768" y="5353665"/>
            <a:ext cx="4450317" cy="1212913"/>
          </a:xfrm>
          <a:prstGeom prst="rect">
            <a:avLst/>
          </a:prstGeom>
          <a:solidFill>
            <a:srgbClr val="EFE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5CD7F20A-0441-4863-87A5-6FF0CAE57783}"/>
              </a:ext>
            </a:extLst>
          </p:cNvPr>
          <p:cNvSpPr/>
          <p:nvPr/>
        </p:nvSpPr>
        <p:spPr>
          <a:xfrm>
            <a:off x="2536723" y="5884607"/>
            <a:ext cx="3819832" cy="796064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21EB7F-CB76-4C4A-A927-8F788CF0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46" y="10588"/>
            <a:ext cx="3668542" cy="24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13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ECBC6-17FA-48A3-8799-DB53FC19DEE5}"/>
              </a:ext>
            </a:extLst>
          </p:cNvPr>
          <p:cNvSpPr/>
          <p:nvPr/>
        </p:nvSpPr>
        <p:spPr>
          <a:xfrm>
            <a:off x="833383" y="1423945"/>
            <a:ext cx="10268680" cy="16879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57338" y="955691"/>
            <a:ext cx="2855620" cy="1147884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A03EF2-D375-4A98-8A77-D2F38C479BAA}"/>
              </a:ext>
            </a:extLst>
          </p:cNvPr>
          <p:cNvSpPr txBox="1"/>
          <p:nvPr/>
        </p:nvSpPr>
        <p:spPr>
          <a:xfrm>
            <a:off x="1049142" y="2038499"/>
            <a:ext cx="9790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Fc layer 2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모두 제거하고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network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예측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Anchor box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 도입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Grid Cell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마다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5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개 앵커박스로 예측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화살표: 왼쪽/위쪽 12">
            <a:extLst>
              <a:ext uri="{FF2B5EF4-FFF2-40B4-BE49-F238E27FC236}">
                <a16:creationId xmlns:a16="http://schemas.microsoft.com/office/drawing/2014/main" id="{0D81F6A7-69A8-44B2-A1ED-28EEAC6FFCD6}"/>
              </a:ext>
            </a:extLst>
          </p:cNvPr>
          <p:cNvSpPr/>
          <p:nvPr/>
        </p:nvSpPr>
        <p:spPr>
          <a:xfrm rot="16200000">
            <a:off x="8672878" y="2063140"/>
            <a:ext cx="983705" cy="998338"/>
          </a:xfrm>
          <a:prstGeom prst="leftUpArrow">
            <a:avLst>
              <a:gd name="adj1" fmla="val 25000"/>
              <a:gd name="adj2" fmla="val 32496"/>
              <a:gd name="adj3" fmla="val 22001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A9F3C9-E74B-4BC1-BF7D-CCD3E520F4FE}"/>
              </a:ext>
            </a:extLst>
          </p:cNvPr>
          <p:cNvGrpSpPr/>
          <p:nvPr/>
        </p:nvGrpSpPr>
        <p:grpSpPr>
          <a:xfrm>
            <a:off x="7594520" y="3460266"/>
            <a:ext cx="4101495" cy="1225885"/>
            <a:chOff x="7676613" y="2992438"/>
            <a:chExt cx="4101495" cy="102329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EE52D6-02B8-4A61-8E72-7403E5ABE8FC}"/>
                </a:ext>
              </a:extLst>
            </p:cNvPr>
            <p:cNvSpPr/>
            <p:nvPr/>
          </p:nvSpPr>
          <p:spPr>
            <a:xfrm>
              <a:off x="7676613" y="2992438"/>
              <a:ext cx="4101495" cy="938154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1331FE-CC12-4AEA-9ECB-8CC74BACDC53}"/>
                </a:ext>
              </a:extLst>
            </p:cNvPr>
            <p:cNvSpPr txBox="1"/>
            <p:nvPr/>
          </p:nvSpPr>
          <p:spPr>
            <a:xfrm>
              <a:off x="7886508" y="3000070"/>
              <a:ext cx="37189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적용효과</a:t>
              </a:r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0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mAP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 69.5 -&gt; 69.2</a:t>
              </a:r>
            </a:p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Recall) 81% -&gt; 88% </a:t>
              </a:r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AFF00BD-1D2A-47C1-A9FB-16BF6470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3" y="3429000"/>
            <a:ext cx="6071233" cy="23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14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ECBC6-17FA-48A3-8799-DB53FC19DEE5}"/>
              </a:ext>
            </a:extLst>
          </p:cNvPr>
          <p:cNvSpPr/>
          <p:nvPr/>
        </p:nvSpPr>
        <p:spPr>
          <a:xfrm>
            <a:off x="946409" y="1929647"/>
            <a:ext cx="7769888" cy="642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57338" y="955691"/>
            <a:ext cx="2855620" cy="1147884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A03EF2-D375-4A98-8A77-D2F38C479BAA}"/>
              </a:ext>
            </a:extLst>
          </p:cNvPr>
          <p:cNvSpPr txBox="1"/>
          <p:nvPr/>
        </p:nvSpPr>
        <p:spPr>
          <a:xfrm>
            <a:off x="1122881" y="2043733"/>
            <a:ext cx="9790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Anchor box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 도입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Grid Cell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마다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5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개 앵커박스로 예측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30F2A9-02C0-48C5-8BF9-62531B686B30}"/>
              </a:ext>
            </a:extLst>
          </p:cNvPr>
          <p:cNvSpPr txBox="1"/>
          <p:nvPr/>
        </p:nvSpPr>
        <p:spPr>
          <a:xfrm>
            <a:off x="374858" y="2747897"/>
            <a:ext cx="61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EX)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2DE738-BBE3-45F6-B068-E708BC8C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1" y="3320484"/>
            <a:ext cx="3105504" cy="29590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5FB94A-C27B-4973-9AEE-CCC74B911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568" y="4218808"/>
            <a:ext cx="7743447" cy="1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2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15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30F2A9-02C0-48C5-8BF9-62531B686B30}"/>
              </a:ext>
            </a:extLst>
          </p:cNvPr>
          <p:cNvSpPr txBox="1"/>
          <p:nvPr/>
        </p:nvSpPr>
        <p:spPr>
          <a:xfrm>
            <a:off x="215269" y="1052071"/>
            <a:ext cx="61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EX)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131A38-C63C-449F-B4E7-4EBC5AA3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1518405"/>
            <a:ext cx="2599691" cy="2552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A78185-1D7D-4B58-8BF3-784DB7B91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7" y="4070829"/>
            <a:ext cx="3990538" cy="1607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1DF07B-BBF9-4E91-8E5F-E0516AF6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000" y="4070830"/>
            <a:ext cx="7704777" cy="160730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0012FA9-0E71-4D58-8CE9-A13562193D72}"/>
              </a:ext>
            </a:extLst>
          </p:cNvPr>
          <p:cNvSpPr/>
          <p:nvPr/>
        </p:nvSpPr>
        <p:spPr>
          <a:xfrm>
            <a:off x="4011561" y="3878826"/>
            <a:ext cx="594905" cy="462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EA0527-0A46-4281-8609-B7B1A3BEE02F}"/>
              </a:ext>
            </a:extLst>
          </p:cNvPr>
          <p:cNvSpPr/>
          <p:nvPr/>
        </p:nvSpPr>
        <p:spPr>
          <a:xfrm>
            <a:off x="4141674" y="2697561"/>
            <a:ext cx="5666003" cy="707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E0A003-DFFB-4586-AC6B-28489552381A}"/>
              </a:ext>
            </a:extLst>
          </p:cNvPr>
          <p:cNvSpPr txBox="1"/>
          <p:nvPr/>
        </p:nvSpPr>
        <p:spPr>
          <a:xfrm>
            <a:off x="4309013" y="2771985"/>
            <a:ext cx="54986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</a:t>
            </a:r>
            <a:r>
              <a:rPr lang="ko-KR" altLang="en-US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tensor:</a:t>
            </a:r>
            <a:r>
              <a:rPr lang="ko-KR" altLang="en-US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r>
              <a:rPr lang="ko-KR" altLang="en-US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 13 x {(5+20) x 5}</a:t>
            </a:r>
            <a:endParaRPr lang="ko-KR" altLang="en-US" sz="2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1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16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ECBC6-17FA-48A3-8799-DB53FC19DEE5}"/>
              </a:ext>
            </a:extLst>
          </p:cNvPr>
          <p:cNvSpPr/>
          <p:nvPr/>
        </p:nvSpPr>
        <p:spPr>
          <a:xfrm>
            <a:off x="945105" y="1862249"/>
            <a:ext cx="6054114" cy="753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57338" y="955691"/>
            <a:ext cx="2855620" cy="1147884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A03EF2-D375-4A98-8A77-D2F38C479BAA}"/>
              </a:ext>
            </a:extLst>
          </p:cNvPr>
          <p:cNvSpPr txBox="1"/>
          <p:nvPr/>
        </p:nvSpPr>
        <p:spPr>
          <a:xfrm>
            <a:off x="1049142" y="2038499"/>
            <a:ext cx="9790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Dimension clusters   </a:t>
            </a:r>
            <a:r>
              <a:rPr lang="en-US" altLang="ko-KR" sz="2000" b="1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k-mean clustering 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334C28D-A419-4968-8A0B-F0C10E3A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1" y="2992179"/>
            <a:ext cx="7923848" cy="2783325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93A7EAE-AF4E-4B13-82A5-5ED9CDE0D8DA}"/>
              </a:ext>
            </a:extLst>
          </p:cNvPr>
          <p:cNvSpPr/>
          <p:nvPr/>
        </p:nvSpPr>
        <p:spPr>
          <a:xfrm>
            <a:off x="7585536" y="823536"/>
            <a:ext cx="3416595" cy="1323439"/>
          </a:xfrm>
          <a:prstGeom prst="wedgeRoundRectCallout">
            <a:avLst>
              <a:gd name="adj1" fmla="val -59488"/>
              <a:gd name="adj2" fmla="val 70301"/>
              <a:gd name="adj3" fmla="val 16667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482CC-63DE-486F-9571-A75C342557C0}"/>
              </a:ext>
            </a:extLst>
          </p:cNvPr>
          <p:cNvSpPr txBox="1"/>
          <p:nvPr/>
        </p:nvSpPr>
        <p:spPr>
          <a:xfrm>
            <a:off x="7646085" y="1160382"/>
            <a:ext cx="3447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K-mean clustering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– </a:t>
            </a:r>
            <a:r>
              <a:rPr lang="en-US" altLang="ko-KR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IoU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047AB33-DE1C-4720-9030-7A8BDF86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15" y="2986151"/>
            <a:ext cx="3718970" cy="1558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029728-1C0F-4A83-9122-6D52052D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015" y="4529733"/>
            <a:ext cx="3906608" cy="14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17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BECBC6-17FA-48A3-8799-DB53FC19DEE5}"/>
              </a:ext>
            </a:extLst>
          </p:cNvPr>
          <p:cNvSpPr/>
          <p:nvPr/>
        </p:nvSpPr>
        <p:spPr>
          <a:xfrm>
            <a:off x="883297" y="1573616"/>
            <a:ext cx="4212000" cy="10050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57338" y="955691"/>
            <a:ext cx="2855620" cy="1103298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A03EF2-D375-4A98-8A77-D2F38C479BAA}"/>
              </a:ext>
            </a:extLst>
          </p:cNvPr>
          <p:cNvSpPr txBox="1"/>
          <p:nvPr/>
        </p:nvSpPr>
        <p:spPr>
          <a:xfrm>
            <a:off x="1099327" y="1711743"/>
            <a:ext cx="37676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Direct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location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prediction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2BFC5A-088B-4E85-A35D-16B81E45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7" y="2792892"/>
            <a:ext cx="4818829" cy="37838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8BE91B-B91E-4F21-BB85-A927D3B39CC4}"/>
              </a:ext>
            </a:extLst>
          </p:cNvPr>
          <p:cNvGrpSpPr/>
          <p:nvPr/>
        </p:nvGrpSpPr>
        <p:grpSpPr>
          <a:xfrm>
            <a:off x="5404596" y="1604493"/>
            <a:ext cx="6261378" cy="908991"/>
            <a:chOff x="825489" y="2755912"/>
            <a:chExt cx="10939758" cy="221225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508674-4727-402F-A25F-D86EEE028E25}"/>
                </a:ext>
              </a:extLst>
            </p:cNvPr>
            <p:cNvSpPr/>
            <p:nvPr/>
          </p:nvSpPr>
          <p:spPr>
            <a:xfrm>
              <a:off x="825489" y="2755912"/>
              <a:ext cx="10884730" cy="2212258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077A99-5DFB-47C1-B1E9-80C52B3BF4E2}"/>
                </a:ext>
              </a:extLst>
            </p:cNvPr>
            <p:cNvSpPr txBox="1"/>
            <p:nvPr/>
          </p:nvSpPr>
          <p:spPr>
            <a:xfrm>
              <a:off x="1049142" y="3046811"/>
              <a:ext cx="10716105" cy="187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YOLO v2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는 </a:t>
              </a:r>
              <a:r>
                <a:rPr lang="ko-KR" altLang="en-US" sz="22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최상단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꼭짓점으로부터 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얼마나 이동했는지를 예측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2EE77DB-ED3D-4DD8-8923-CD7E134D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08" y="2633011"/>
            <a:ext cx="3091704" cy="41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18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082830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D3A310-43AC-4C90-803B-4DCE7C13BA72}"/>
              </a:ext>
            </a:extLst>
          </p:cNvPr>
          <p:cNvSpPr/>
          <p:nvPr/>
        </p:nvSpPr>
        <p:spPr>
          <a:xfrm>
            <a:off x="2319611" y="757033"/>
            <a:ext cx="7004271" cy="8090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Passthrough layer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en-US" altLang="ko-KR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mAP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1%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상승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422828" y="115486"/>
            <a:ext cx="2720263" cy="1016579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A310D5F-25CE-4B48-B16F-2252A09A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" y="1802125"/>
            <a:ext cx="11062533" cy="475102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CF89F8-C027-4F22-A688-ADE6A86835D1}"/>
              </a:ext>
            </a:extLst>
          </p:cNvPr>
          <p:cNvSpPr/>
          <p:nvPr/>
        </p:nvSpPr>
        <p:spPr>
          <a:xfrm>
            <a:off x="6634148" y="1812562"/>
            <a:ext cx="4933212" cy="2665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E7095B-2F02-46AC-89E5-DEC4B9338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535" y="1812562"/>
            <a:ext cx="3933825" cy="847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777AE-AA2F-4AF3-BF37-24F094E6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722" y="2559757"/>
            <a:ext cx="39814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19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082830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D3A310-43AC-4C90-803B-4DCE7C13BA72}"/>
              </a:ext>
            </a:extLst>
          </p:cNvPr>
          <p:cNvSpPr/>
          <p:nvPr/>
        </p:nvSpPr>
        <p:spPr>
          <a:xfrm>
            <a:off x="2319611" y="757033"/>
            <a:ext cx="5205451" cy="8090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Multi-Scale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1422828" y="115486"/>
            <a:ext cx="2720263" cy="1016579"/>
            <a:chOff x="521761" y="2635627"/>
            <a:chExt cx="2855620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21761" y="2635627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4"/>
              <a:ext cx="225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Better</a:t>
              </a:r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254B110-92F1-4ECC-BB70-6A2F04B5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19" y="1665533"/>
            <a:ext cx="10951148" cy="40906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E5898B-5295-43B1-BD0E-E68CDE75FECB}"/>
              </a:ext>
            </a:extLst>
          </p:cNvPr>
          <p:cNvSpPr/>
          <p:nvPr/>
        </p:nvSpPr>
        <p:spPr>
          <a:xfrm>
            <a:off x="1472125" y="5531370"/>
            <a:ext cx="9369335" cy="12111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Tx/>
              <a:buChar char="-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 layer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대신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 layer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 이유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사이즈의 이미지에도 좋은 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detection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성능을 내기 위함</a:t>
            </a:r>
          </a:p>
        </p:txBody>
      </p:sp>
    </p:spTree>
    <p:extLst>
      <p:ext uri="{BB962C8B-B14F-4D97-AF65-F5344CB8AC3E}">
        <p14:creationId xmlns:p14="http://schemas.microsoft.com/office/powerpoint/2010/main" val="39084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02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496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2-Stage</a:t>
            </a:r>
            <a:endParaRPr lang="en-US" altLang="ko-KR" sz="4000" kern="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97627-0299-4ABE-A094-EB05ECD81949}"/>
              </a:ext>
            </a:extLst>
          </p:cNvPr>
          <p:cNvSpPr txBox="1"/>
          <p:nvPr/>
        </p:nvSpPr>
        <p:spPr>
          <a:xfrm>
            <a:off x="1525668" y="999301"/>
            <a:ext cx="642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순차적으로 이뤄지는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48A50F-A107-4DDD-B2B1-6EAC6326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26" y="2163516"/>
            <a:ext cx="10362722" cy="2986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970944-D2ED-4BE2-8916-F95FF34A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25" y="2163515"/>
            <a:ext cx="10113313" cy="2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6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20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082830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791DFD-9CD8-4061-BAEC-0B241782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46" y="955689"/>
            <a:ext cx="9121160" cy="38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21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866551" y="638888"/>
            <a:ext cx="3117774" cy="1052178"/>
            <a:chOff x="558950" y="2624705"/>
            <a:chExt cx="2818431" cy="1107996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5"/>
              <a:ext cx="2254500" cy="822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Faster</a:t>
              </a:r>
            </a:p>
            <a:p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6EB8537-58CF-44DC-A247-E4D3AD613A2A}"/>
              </a:ext>
            </a:extLst>
          </p:cNvPr>
          <p:cNvGrpSpPr/>
          <p:nvPr/>
        </p:nvGrpSpPr>
        <p:grpSpPr>
          <a:xfrm>
            <a:off x="3957767" y="903834"/>
            <a:ext cx="6833346" cy="908991"/>
            <a:chOff x="825489" y="2755912"/>
            <a:chExt cx="10939758" cy="221225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10322FB-34DB-49FB-8679-6EC0DE1397BC}"/>
                </a:ext>
              </a:extLst>
            </p:cNvPr>
            <p:cNvSpPr/>
            <p:nvPr/>
          </p:nvSpPr>
          <p:spPr>
            <a:xfrm>
              <a:off x="825489" y="2755912"/>
              <a:ext cx="10884730" cy="2212258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2ACAA1-771E-405B-BBD0-CABBB14AC1F2}"/>
                </a:ext>
              </a:extLst>
            </p:cNvPr>
            <p:cNvSpPr txBox="1"/>
            <p:nvPr/>
          </p:nvSpPr>
          <p:spPr>
            <a:xfrm>
              <a:off x="1049142" y="3046811"/>
              <a:ext cx="10716105" cy="187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Darknet-19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제시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19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conv layer + 5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</a:t>
              </a:r>
              <a:r>
                <a:rPr lang="en-US" altLang="ko-KR" sz="22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maxpooling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layer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구성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0E1C933-FC60-4C7D-89B8-28C73B8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5" y="2209486"/>
            <a:ext cx="3801438" cy="450459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121AAFF-3EBD-4356-B8C9-C45A4318CD27}"/>
              </a:ext>
            </a:extLst>
          </p:cNvPr>
          <p:cNvSpPr/>
          <p:nvPr/>
        </p:nvSpPr>
        <p:spPr>
          <a:xfrm>
            <a:off x="946409" y="5854890"/>
            <a:ext cx="3230917" cy="586853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F3C38-73F8-4D43-A2DF-6838E56C3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325" y="2209486"/>
            <a:ext cx="4933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22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BA0659-8A88-4459-8FDB-923329C66409}"/>
              </a:ext>
            </a:extLst>
          </p:cNvPr>
          <p:cNvGrpSpPr/>
          <p:nvPr/>
        </p:nvGrpSpPr>
        <p:grpSpPr>
          <a:xfrm>
            <a:off x="866551" y="638887"/>
            <a:ext cx="3117774" cy="1251378"/>
            <a:chOff x="558950" y="2624705"/>
            <a:chExt cx="2818431" cy="1317764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106A13EE-E51F-4920-A746-5DA470FCAF6C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67C56F-BBD6-465F-B2AB-34899E866F9A}"/>
                </a:ext>
              </a:extLst>
            </p:cNvPr>
            <p:cNvSpPr txBox="1"/>
            <p:nvPr/>
          </p:nvSpPr>
          <p:spPr>
            <a:xfrm>
              <a:off x="1122881" y="2808105"/>
              <a:ext cx="2254500" cy="1134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평가지표</a:t>
              </a:r>
              <a:endPara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10322FB-34DB-49FB-8679-6EC0DE1397BC}"/>
              </a:ext>
            </a:extLst>
          </p:cNvPr>
          <p:cNvSpPr/>
          <p:nvPr/>
        </p:nvSpPr>
        <p:spPr>
          <a:xfrm>
            <a:off x="1000364" y="5384466"/>
            <a:ext cx="10494748" cy="12261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2ACAA1-771E-405B-BBD0-CABBB14AC1F2}"/>
              </a:ext>
            </a:extLst>
          </p:cNvPr>
          <p:cNvSpPr txBox="1"/>
          <p:nvPr/>
        </p:nvSpPr>
        <p:spPr>
          <a:xfrm>
            <a:off x="1359215" y="5612843"/>
            <a:ext cx="10094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Top-5 accuracy: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예측확률이 가장 높은 클래스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개와 </a:t>
            </a:r>
            <a:r>
              <a:rPr lang="en-US" altLang="ko-KR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groundtruth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일치하는지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Top-1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accuracy: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예측확률이 가장 높은 클래스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개와 </a:t>
            </a:r>
            <a:r>
              <a:rPr lang="en-US" altLang="ko-KR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groundtruth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일치하는지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5FD89D-E1F6-492E-AF47-9EDB1276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94" t="20559" r="994" b="5053"/>
          <a:stretch/>
        </p:blipFill>
        <p:spPr>
          <a:xfrm>
            <a:off x="348963" y="2064426"/>
            <a:ext cx="2739011" cy="23345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2209E1-8806-46ED-B031-D895223C094E}"/>
              </a:ext>
            </a:extLst>
          </p:cNvPr>
          <p:cNvSpPr txBox="1"/>
          <p:nvPr/>
        </p:nvSpPr>
        <p:spPr>
          <a:xfrm>
            <a:off x="348963" y="4490682"/>
            <a:ext cx="3068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Groundtruth</a:t>
            </a:r>
            <a:r>
              <a:rPr lang="en-US" altLang="ko-KR" sz="2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Dog</a:t>
            </a:r>
            <a:endParaRPr lang="ko-KR" altLang="en-US" sz="2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2F74C-C7B1-4816-A5ED-4D5614E0F2E7}"/>
              </a:ext>
            </a:extLst>
          </p:cNvPr>
          <p:cNvSpPr txBox="1"/>
          <p:nvPr/>
        </p:nvSpPr>
        <p:spPr>
          <a:xfrm>
            <a:off x="3900513" y="965448"/>
            <a:ext cx="669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Top-1 vs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Top-5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2FE291-7F7D-40EC-A823-165F8D45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701" y="2107795"/>
            <a:ext cx="4532027" cy="22934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8438B32-1523-453C-A4CA-E1F0A27D3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455" y="2107795"/>
            <a:ext cx="2720829" cy="22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23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77A99-5DFB-47C1-B1E9-80C52B3BF4E2}"/>
              </a:ext>
            </a:extLst>
          </p:cNvPr>
          <p:cNvSpPr txBox="1"/>
          <p:nvPr/>
        </p:nvSpPr>
        <p:spPr>
          <a:xfrm>
            <a:off x="1362439" y="952132"/>
            <a:ext cx="1066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v2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부터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Anchor box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prior box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설정해 최종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Bounding Box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예측에 활용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7E8059-0A4A-44A3-9661-05027D9E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56" y="2896833"/>
            <a:ext cx="4089224" cy="3783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BC375C-757B-4485-8464-D4D5FE93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680" y="4029272"/>
            <a:ext cx="4009092" cy="28287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DD0B0D-90F1-45F5-A81D-C6CCF7935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76" y="2896833"/>
            <a:ext cx="3829050" cy="2604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2FC303-5304-4189-848B-8A423CEEB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127" y="1449936"/>
            <a:ext cx="4646734" cy="26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3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24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77A99-5DFB-47C1-B1E9-80C52B3BF4E2}"/>
              </a:ext>
            </a:extLst>
          </p:cNvPr>
          <p:cNvSpPr txBox="1"/>
          <p:nvPr/>
        </p:nvSpPr>
        <p:spPr>
          <a:xfrm>
            <a:off x="1023426" y="1833134"/>
            <a:ext cx="7958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Binary prediction per every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Logistic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classifier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classifier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Binary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Cross Entropy Loss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987D06-070F-438A-9477-E8944D6F197B}"/>
              </a:ext>
            </a:extLst>
          </p:cNvPr>
          <p:cNvGrpSpPr/>
          <p:nvPr/>
        </p:nvGrpSpPr>
        <p:grpSpPr>
          <a:xfrm>
            <a:off x="681219" y="881638"/>
            <a:ext cx="3627858" cy="1255982"/>
            <a:chOff x="558950" y="2624705"/>
            <a:chExt cx="2604898" cy="1466405"/>
          </a:xfrm>
        </p:grpSpPr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7B14404F-A3B3-4DD0-84A5-4A77AF297FFB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938F4-8306-40AD-8109-F8DB82F4FCC2}"/>
                </a:ext>
              </a:extLst>
            </p:cNvPr>
            <p:cNvSpPr txBox="1"/>
            <p:nvPr/>
          </p:nvSpPr>
          <p:spPr>
            <a:xfrm>
              <a:off x="804664" y="2869353"/>
              <a:ext cx="2254500" cy="122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Class prediction</a:t>
              </a:r>
            </a:p>
            <a:p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4A09AB5-F17F-4C56-9081-3DE77E99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52" y="3521991"/>
            <a:ext cx="5951833" cy="30924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682BE2-9845-4A69-96ED-E26A04F49A19}"/>
              </a:ext>
            </a:extLst>
          </p:cNvPr>
          <p:cNvSpPr/>
          <p:nvPr/>
        </p:nvSpPr>
        <p:spPr>
          <a:xfrm>
            <a:off x="5887152" y="3610824"/>
            <a:ext cx="2419721" cy="45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1D8CEA-6029-46DC-AA37-21B3BB80D63F}"/>
              </a:ext>
            </a:extLst>
          </p:cNvPr>
          <p:cNvSpPr/>
          <p:nvPr/>
        </p:nvSpPr>
        <p:spPr>
          <a:xfrm>
            <a:off x="7340958" y="3181082"/>
            <a:ext cx="2189408" cy="4507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Multi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4B66DE-1309-434F-860E-A38F7794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31" y="3258555"/>
            <a:ext cx="5186203" cy="33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30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25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987D06-070F-438A-9477-E8944D6F197B}"/>
              </a:ext>
            </a:extLst>
          </p:cNvPr>
          <p:cNvGrpSpPr/>
          <p:nvPr/>
        </p:nvGrpSpPr>
        <p:grpSpPr>
          <a:xfrm>
            <a:off x="681218" y="881638"/>
            <a:ext cx="5793323" cy="1717647"/>
            <a:chOff x="558950" y="2624705"/>
            <a:chExt cx="2604898" cy="2005416"/>
          </a:xfrm>
        </p:grpSpPr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7B14404F-A3B3-4DD0-84A5-4A77AF297FFB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938F4-8306-40AD-8109-F8DB82F4FCC2}"/>
                </a:ext>
              </a:extLst>
            </p:cNvPr>
            <p:cNvSpPr txBox="1"/>
            <p:nvPr/>
          </p:nvSpPr>
          <p:spPr>
            <a:xfrm>
              <a:off x="804664" y="2869353"/>
              <a:ext cx="2254500" cy="1760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Predictions Across Scales</a:t>
              </a:r>
            </a:p>
            <a:p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5DEC259-930A-44AE-880B-E472B8F9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18" y="2036606"/>
            <a:ext cx="5514975" cy="2867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C31024-C3B9-4569-9447-9D611B717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60" y="1611470"/>
            <a:ext cx="5514975" cy="48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45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26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987D06-070F-438A-9477-E8944D6F197B}"/>
              </a:ext>
            </a:extLst>
          </p:cNvPr>
          <p:cNvGrpSpPr/>
          <p:nvPr/>
        </p:nvGrpSpPr>
        <p:grpSpPr>
          <a:xfrm>
            <a:off x="681218" y="881638"/>
            <a:ext cx="5793323" cy="1717647"/>
            <a:chOff x="558950" y="2624705"/>
            <a:chExt cx="2604898" cy="2005416"/>
          </a:xfrm>
        </p:grpSpPr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7B14404F-A3B3-4DD0-84A5-4A77AF297FFB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938F4-8306-40AD-8109-F8DB82F4FCC2}"/>
                </a:ext>
              </a:extLst>
            </p:cNvPr>
            <p:cNvSpPr txBox="1"/>
            <p:nvPr/>
          </p:nvSpPr>
          <p:spPr>
            <a:xfrm>
              <a:off x="804664" y="2869353"/>
              <a:ext cx="2254500" cy="1760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Predictions Across Scales</a:t>
              </a:r>
            </a:p>
            <a:p>
              <a:endPara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94B1B3-A2B2-4AA8-A0AC-EC4B0A7E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2" y="2119484"/>
            <a:ext cx="7362921" cy="453259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9633BEA-8B0E-4595-9764-1FF40F5B955D}"/>
              </a:ext>
            </a:extLst>
          </p:cNvPr>
          <p:cNvGrpSpPr/>
          <p:nvPr/>
        </p:nvGrpSpPr>
        <p:grpSpPr>
          <a:xfrm>
            <a:off x="536098" y="2108393"/>
            <a:ext cx="1235638" cy="500684"/>
            <a:chOff x="5737667" y="2622621"/>
            <a:chExt cx="6420194" cy="67894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184336C-1E4C-4BFF-A787-446360CC371B}"/>
                </a:ext>
              </a:extLst>
            </p:cNvPr>
            <p:cNvSpPr/>
            <p:nvPr/>
          </p:nvSpPr>
          <p:spPr>
            <a:xfrm>
              <a:off x="5737667" y="2622621"/>
              <a:ext cx="6324858" cy="67894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8F9200-3869-465C-83B3-87E1541282DE}"/>
                </a:ext>
              </a:extLst>
            </p:cNvPr>
            <p:cNvSpPr txBox="1"/>
            <p:nvPr/>
          </p:nvSpPr>
          <p:spPr>
            <a:xfrm>
              <a:off x="5833002" y="2746649"/>
              <a:ext cx="632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416 x 416</a:t>
              </a:r>
              <a:endPara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5023EE8-3418-4C89-84D7-5CC825E2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18" y="2700332"/>
            <a:ext cx="1228725" cy="11620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180B72-735C-4A7E-83E8-5A0A65573396}"/>
              </a:ext>
            </a:extLst>
          </p:cNvPr>
          <p:cNvGrpSpPr/>
          <p:nvPr/>
        </p:nvGrpSpPr>
        <p:grpSpPr>
          <a:xfrm>
            <a:off x="5659836" y="2278706"/>
            <a:ext cx="6420194" cy="678944"/>
            <a:chOff x="5737667" y="2622621"/>
            <a:chExt cx="6420194" cy="67894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6753DE0-906F-4A59-8E1F-044E50EF7F48}"/>
                </a:ext>
              </a:extLst>
            </p:cNvPr>
            <p:cNvSpPr/>
            <p:nvPr/>
          </p:nvSpPr>
          <p:spPr>
            <a:xfrm>
              <a:off x="5737667" y="2622621"/>
              <a:ext cx="6324858" cy="67894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9A7362-A272-46B7-914D-0AF52657CCF5}"/>
                </a:ext>
              </a:extLst>
            </p:cNvPr>
            <p:cNvSpPr txBox="1"/>
            <p:nvPr/>
          </p:nvSpPr>
          <p:spPr>
            <a:xfrm>
              <a:off x="5833003" y="2746649"/>
              <a:ext cx="63248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서로 다른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scale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사용하여 최종 결과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2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27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0C4C2-0E09-47F2-82E6-FAE27844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2" y="1248145"/>
            <a:ext cx="7546809" cy="3810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B15EAE-A139-4273-B806-6D0D0424C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37" b="23402"/>
          <a:stretch/>
        </p:blipFill>
        <p:spPr>
          <a:xfrm>
            <a:off x="7716869" y="5489771"/>
            <a:ext cx="4518264" cy="771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15B95E-6B4A-43F4-B483-DC455D65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69" y="3946721"/>
            <a:ext cx="4391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2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28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77A99-5DFB-47C1-B1E9-80C52B3BF4E2}"/>
              </a:ext>
            </a:extLst>
          </p:cNvPr>
          <p:cNvSpPr txBox="1"/>
          <p:nvPr/>
        </p:nvSpPr>
        <p:spPr>
          <a:xfrm>
            <a:off x="4792162" y="2877776"/>
            <a:ext cx="64534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Darknet19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Darknet53 backbone network</a:t>
            </a:r>
          </a:p>
          <a:p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Darknet19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residual network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x 3, 1 x 1 convolution</a:t>
            </a:r>
            <a:r>
              <a:rPr lang="ko-KR" altLang="en-US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이루어진 </a:t>
            </a:r>
            <a:r>
              <a:rPr lang="ko-KR" altLang="en-US" sz="2200" b="1" i="0" dirty="0" err="1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블럭을</a:t>
            </a:r>
            <a:r>
              <a:rPr lang="ko-KR" altLang="en-US" sz="2200" b="1" i="0" dirty="0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연속해서 </a:t>
            </a:r>
            <a:r>
              <a:rPr lang="ko-KR" altLang="en-US" sz="2200" b="1" i="0" dirty="0" err="1"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쌓아감</a:t>
            </a:r>
            <a:endParaRPr lang="en-US" altLang="ko-KR" sz="2200" b="1" i="0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Stride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주어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 map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해상도를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줄여나감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layer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987D06-070F-438A-9477-E8944D6F197B}"/>
              </a:ext>
            </a:extLst>
          </p:cNvPr>
          <p:cNvGrpSpPr/>
          <p:nvPr/>
        </p:nvGrpSpPr>
        <p:grpSpPr>
          <a:xfrm>
            <a:off x="681219" y="881638"/>
            <a:ext cx="3627858" cy="949003"/>
            <a:chOff x="558950" y="2624705"/>
            <a:chExt cx="2604898" cy="1107996"/>
          </a:xfrm>
        </p:grpSpPr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7B14404F-A3B3-4DD0-84A5-4A77AF297FFB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938F4-8306-40AD-8109-F8DB82F4FCC2}"/>
                </a:ext>
              </a:extLst>
            </p:cNvPr>
            <p:cNvSpPr txBox="1"/>
            <p:nvPr/>
          </p:nvSpPr>
          <p:spPr>
            <a:xfrm>
              <a:off x="804664" y="2869353"/>
              <a:ext cx="2254500" cy="61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i="0" u="none" strike="noStrike" baseline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Extractor</a:t>
              </a:r>
              <a:endPara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E9C5FDD-4A32-492D-AD4A-FCED1061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09" y="1918485"/>
            <a:ext cx="3419234" cy="48655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9FAA3-3DF1-460F-9B5C-BCD537F4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296" y="350705"/>
            <a:ext cx="4612133" cy="19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9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29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987D06-070F-438A-9477-E8944D6F197B}"/>
              </a:ext>
            </a:extLst>
          </p:cNvPr>
          <p:cNvGrpSpPr/>
          <p:nvPr/>
        </p:nvGrpSpPr>
        <p:grpSpPr>
          <a:xfrm>
            <a:off x="681219" y="881638"/>
            <a:ext cx="3627858" cy="949003"/>
            <a:chOff x="558950" y="2624705"/>
            <a:chExt cx="2604898" cy="1107996"/>
          </a:xfrm>
        </p:grpSpPr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7B14404F-A3B3-4DD0-84A5-4A77AF297FFB}"/>
                </a:ext>
              </a:extLst>
            </p:cNvPr>
            <p:cNvSpPr/>
            <p:nvPr/>
          </p:nvSpPr>
          <p:spPr>
            <a:xfrm>
              <a:off x="558950" y="2624705"/>
              <a:ext cx="2604898" cy="1107996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938F4-8306-40AD-8109-F8DB82F4FCC2}"/>
                </a:ext>
              </a:extLst>
            </p:cNvPr>
            <p:cNvSpPr txBox="1"/>
            <p:nvPr/>
          </p:nvSpPr>
          <p:spPr>
            <a:xfrm>
              <a:off x="804664" y="2869353"/>
              <a:ext cx="2254500" cy="61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i="0" u="none" strike="noStrike" baseline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Extractor</a:t>
              </a:r>
              <a:endPara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D42A47-FDDC-4D16-8B0A-4326E520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3" y="2171352"/>
            <a:ext cx="6002607" cy="17040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9FB74C-9609-4D22-A98F-166928CB1446}"/>
              </a:ext>
            </a:extLst>
          </p:cNvPr>
          <p:cNvGrpSpPr/>
          <p:nvPr/>
        </p:nvGrpSpPr>
        <p:grpSpPr>
          <a:xfrm>
            <a:off x="7016082" y="1330667"/>
            <a:ext cx="4911548" cy="3949256"/>
            <a:chOff x="6720350" y="2733675"/>
            <a:chExt cx="3781425" cy="28875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BB2764-54FC-4404-92DD-9971D394C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0350" y="2733675"/>
              <a:ext cx="3781425" cy="6953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3DF41A-5363-4B28-BDEF-A93023A69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0350" y="3392423"/>
              <a:ext cx="3781425" cy="2228850"/>
            </a:xfrm>
            <a:prstGeom prst="rect">
              <a:avLst/>
            </a:prstGeom>
          </p:spPr>
        </p:pic>
      </p:grpSp>
      <p:sp>
        <p:nvSpPr>
          <p:cNvPr id="13" name="액자 12">
            <a:extLst>
              <a:ext uri="{FF2B5EF4-FFF2-40B4-BE49-F238E27FC236}">
                <a16:creationId xmlns:a16="http://schemas.microsoft.com/office/drawing/2014/main" id="{DBC65EC7-638B-4D7F-A23F-5A31C6923F3D}"/>
              </a:ext>
            </a:extLst>
          </p:cNvPr>
          <p:cNvSpPr/>
          <p:nvPr/>
        </p:nvSpPr>
        <p:spPr>
          <a:xfrm>
            <a:off x="4814931" y="3358388"/>
            <a:ext cx="1536639" cy="42770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BD5506-609D-4A02-BFFA-911A489845B4}"/>
              </a:ext>
            </a:extLst>
          </p:cNvPr>
          <p:cNvGrpSpPr/>
          <p:nvPr/>
        </p:nvGrpSpPr>
        <p:grpSpPr>
          <a:xfrm>
            <a:off x="348963" y="4107275"/>
            <a:ext cx="6566636" cy="938179"/>
            <a:chOff x="866551" y="4852119"/>
            <a:chExt cx="5389971" cy="93817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123BD1A-565D-4DC2-95E9-CC6444549701}"/>
                </a:ext>
              </a:extLst>
            </p:cNvPr>
            <p:cNvSpPr/>
            <p:nvPr/>
          </p:nvSpPr>
          <p:spPr>
            <a:xfrm>
              <a:off x="866551" y="4852119"/>
              <a:ext cx="5389971" cy="855607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09C5F2-BDBD-4FA8-BB85-BA01B886C053}"/>
                </a:ext>
              </a:extLst>
            </p:cNvPr>
            <p:cNvSpPr txBox="1"/>
            <p:nvPr/>
          </p:nvSpPr>
          <p:spPr>
            <a:xfrm>
              <a:off x="1023426" y="4866968"/>
              <a:ext cx="5072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BFLOP/s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컴퓨터가 초당 연산할 수 있는 능력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높을수록 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GPU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 </a:t>
              </a:r>
              <a:r>
                <a: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초에 더 많은 연산을 실행해준다는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43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03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496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R-CNN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0E8269-BFEA-4CA2-985B-C6B77ECF63E0}"/>
              </a:ext>
            </a:extLst>
          </p:cNvPr>
          <p:cNvGrpSpPr/>
          <p:nvPr/>
        </p:nvGrpSpPr>
        <p:grpSpPr>
          <a:xfrm>
            <a:off x="1097659" y="4755552"/>
            <a:ext cx="10217673" cy="2021227"/>
            <a:chOff x="6145497" y="1439844"/>
            <a:chExt cx="5500604" cy="26618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897627-0299-4ABE-A094-EB05ECD81949}"/>
                </a:ext>
              </a:extLst>
            </p:cNvPr>
            <p:cNvSpPr txBox="1"/>
            <p:nvPr/>
          </p:nvSpPr>
          <p:spPr>
            <a:xfrm>
              <a:off x="6369615" y="1837641"/>
              <a:ext cx="4964176" cy="19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단점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CPU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기반의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selective search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진행해야 하므로 시간이 많이 소요</a:t>
              </a:r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end-to-end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으로 학습 불가</a:t>
              </a:r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</a:t>
              </a:r>
              <a:r>
                <a:rPr lang="en-US" altLang="ko-KR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RoI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 </a:t>
              </a:r>
              <a:r>
                <a:rPr lang="ko-KR" altLang="en-US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넣어야하므로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2000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번의 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연산이 필요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A63ECB1-5A14-4ADB-9101-7198EC11CB00}"/>
                </a:ext>
              </a:extLst>
            </p:cNvPr>
            <p:cNvSpPr/>
            <p:nvPr/>
          </p:nvSpPr>
          <p:spPr>
            <a:xfrm>
              <a:off x="6145497" y="1439844"/>
              <a:ext cx="5500604" cy="26618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013BD6-DCC8-4481-858F-D5153581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17" y="1060498"/>
            <a:ext cx="9930308" cy="36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30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30033-F442-48CE-8374-757FF248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3" y="1169136"/>
            <a:ext cx="8323814" cy="2259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BE662C-2882-4B8F-9E00-A588BBD8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810" y="2937907"/>
            <a:ext cx="459240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31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v3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3A81F-AD67-4CD6-AD28-721F0FAC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2" y="1135546"/>
            <a:ext cx="6382635" cy="2731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C548F2-F745-4980-AD7D-DE1988DEC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62" y="2286518"/>
            <a:ext cx="5459566" cy="44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8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answer, bubble, chat, feedback, qna, question ">
            <a:extLst>
              <a:ext uri="{FF2B5EF4-FFF2-40B4-BE49-F238E27FC236}">
                <a16:creationId xmlns:a16="http://schemas.microsoft.com/office/drawing/2014/main" id="{0EFB5254-BF78-48B4-8BB6-75B19ED1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8" y="267555"/>
            <a:ext cx="1998318" cy="19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83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04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6071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Spatial Pyramid Pooling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expression, confused, confusion, question ">
            <a:extLst>
              <a:ext uri="{FF2B5EF4-FFF2-40B4-BE49-F238E27FC236}">
                <a16:creationId xmlns:a16="http://schemas.microsoft.com/office/drawing/2014/main" id="{E7803257-711B-448A-8ACC-441729F8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9" y="1272121"/>
            <a:ext cx="1565117" cy="156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A2300A0-C014-45F0-952C-4B785EE1791B}"/>
              </a:ext>
            </a:extLst>
          </p:cNvPr>
          <p:cNvSpPr/>
          <p:nvPr/>
        </p:nvSpPr>
        <p:spPr>
          <a:xfrm>
            <a:off x="2774310" y="1341986"/>
            <a:ext cx="9064675" cy="1032468"/>
          </a:xfrm>
          <a:prstGeom prst="wedgeRoundRectCallout">
            <a:avLst>
              <a:gd name="adj1" fmla="val -56831"/>
              <a:gd name="adj2" fmla="val 27965"/>
              <a:gd name="adj3" fmla="val 1666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AD061-E44F-41D2-A5C5-F70FB7E04491}"/>
              </a:ext>
            </a:extLst>
          </p:cNvPr>
          <p:cNvSpPr txBox="1"/>
          <p:nvPr/>
        </p:nvSpPr>
        <p:spPr>
          <a:xfrm>
            <a:off x="2856378" y="1608926"/>
            <a:ext cx="919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이미지의 크기나 비율에 관계없이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학습 시킬 수는 없을까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?”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7F0678-50DF-49AA-9932-3DB183C30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7" y="3121555"/>
            <a:ext cx="10628561" cy="32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05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003622" y="68377"/>
            <a:ext cx="69194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Fast</a:t>
            </a: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R-CNN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2CF9B-52D8-49F2-B3B9-9331F8B4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5" y="2302228"/>
            <a:ext cx="8228313" cy="337215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DA4113D-AA27-423A-8619-5D414D3513E1}"/>
              </a:ext>
            </a:extLst>
          </p:cNvPr>
          <p:cNvGrpSpPr/>
          <p:nvPr/>
        </p:nvGrpSpPr>
        <p:grpSpPr>
          <a:xfrm>
            <a:off x="363479" y="1183614"/>
            <a:ext cx="11296881" cy="842244"/>
            <a:chOff x="363479" y="1183614"/>
            <a:chExt cx="11296881" cy="84224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A8F88FE-C6AD-4AA3-8E73-2A40DB47F1FB}"/>
                </a:ext>
              </a:extLst>
            </p:cNvPr>
            <p:cNvSpPr/>
            <p:nvPr/>
          </p:nvSpPr>
          <p:spPr>
            <a:xfrm>
              <a:off x="363479" y="1183614"/>
              <a:ext cx="10868627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6D22FD-D81F-45A4-8033-51A546C555ED}"/>
                </a:ext>
              </a:extLst>
            </p:cNvPr>
            <p:cNvSpPr txBox="1"/>
            <p:nvPr/>
          </p:nvSpPr>
          <p:spPr>
            <a:xfrm>
              <a:off x="363479" y="1256417"/>
              <a:ext cx="11296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동일한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Region Proposal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이용하되 이미지를 한번만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CNN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에 넣어 </a:t>
              </a:r>
              <a:r>
                <a:rPr lang="en-US" altLang="ko-KR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map </a:t>
              </a:r>
              <a:r>
                <a:rPr lang="ko-KR" altLang="en-US" sz="2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생성</a:t>
              </a:r>
              <a:endPara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-SVM 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x</a:t>
              </a:r>
              <a:endPara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8FC15-DAE5-4C65-AA91-86673CC40C66}"/>
              </a:ext>
            </a:extLst>
          </p:cNvPr>
          <p:cNvGrpSpPr/>
          <p:nvPr/>
        </p:nvGrpSpPr>
        <p:grpSpPr>
          <a:xfrm>
            <a:off x="8970621" y="2570033"/>
            <a:ext cx="2976550" cy="2021227"/>
            <a:chOff x="6145497" y="1439844"/>
            <a:chExt cx="5500604" cy="266189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B7D70C-2266-4779-AE55-16E639CCA6A4}"/>
                </a:ext>
              </a:extLst>
            </p:cNvPr>
            <p:cNvSpPr txBox="1"/>
            <p:nvPr/>
          </p:nvSpPr>
          <p:spPr>
            <a:xfrm>
              <a:off x="6369614" y="1837641"/>
              <a:ext cx="4964176" cy="158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단점</a:t>
              </a:r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endPara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CPU</a:t>
              </a:r>
              <a:r>
                <a:rPr lang="ko-KR" altLang="en-US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연산으로 여전히 속도가 느림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B4907F2-027D-40FB-8251-828B9874AA49}"/>
                </a:ext>
              </a:extLst>
            </p:cNvPr>
            <p:cNvSpPr/>
            <p:nvPr/>
          </p:nvSpPr>
          <p:spPr>
            <a:xfrm>
              <a:off x="6145497" y="1439844"/>
              <a:ext cx="5500604" cy="26618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79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06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6071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Faster</a:t>
            </a: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R-CNN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 descr="key, keyword, magnifier, marketing, promotion, search, seo ">
            <a:extLst>
              <a:ext uri="{FF2B5EF4-FFF2-40B4-BE49-F238E27FC236}">
                <a16:creationId xmlns:a16="http://schemas.microsoft.com/office/drawing/2014/main" id="{62663A6E-C285-4F6C-AA26-B3DAFBD0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58" y="428382"/>
            <a:ext cx="655158" cy="65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55CB2-BAA7-4522-BBEE-D0BE0D07DF31}"/>
              </a:ext>
            </a:extLst>
          </p:cNvPr>
          <p:cNvSpPr txBox="1"/>
          <p:nvPr/>
        </p:nvSpPr>
        <p:spPr>
          <a:xfrm>
            <a:off x="6779816" y="550947"/>
            <a:ext cx="491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RPN(Region Proposal Network)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83404-E1FF-4B64-9999-32611658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3" y="1168460"/>
            <a:ext cx="4167095" cy="44438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4DFE37-E042-424E-976A-1ED16C5FCD70}"/>
              </a:ext>
            </a:extLst>
          </p:cNvPr>
          <p:cNvGrpSpPr/>
          <p:nvPr/>
        </p:nvGrpSpPr>
        <p:grpSpPr>
          <a:xfrm>
            <a:off x="946409" y="5779824"/>
            <a:ext cx="3261953" cy="1021869"/>
            <a:chOff x="363479" y="1183614"/>
            <a:chExt cx="11296881" cy="80940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B627D1C-4436-422E-B1CC-524B9C171937}"/>
                </a:ext>
              </a:extLst>
            </p:cNvPr>
            <p:cNvSpPr/>
            <p:nvPr/>
          </p:nvSpPr>
          <p:spPr>
            <a:xfrm>
              <a:off x="363479" y="1183614"/>
              <a:ext cx="10868627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E7465-4B50-47C4-84C2-CE635AD06C65}"/>
                </a:ext>
              </a:extLst>
            </p:cNvPr>
            <p:cNvSpPr txBox="1"/>
            <p:nvPr/>
          </p:nvSpPr>
          <p:spPr>
            <a:xfrm>
              <a:off x="363479" y="1256417"/>
              <a:ext cx="11296881" cy="560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End to End </a:t>
              </a:r>
              <a:r>
                <a: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가능</a:t>
              </a:r>
              <a:endPara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GPU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속도 </a:t>
              </a:r>
              <a:r>
                <a:rPr lang="ko-KR" altLang="en-US" sz="20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빨라짐</a:t>
              </a:r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E6CDBBD-BC5F-427D-98C7-B73ACA475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663" y="1293897"/>
            <a:ext cx="5595546" cy="419276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E0F23F-64B3-4A2F-8689-52D3A790C521}"/>
              </a:ext>
            </a:extLst>
          </p:cNvPr>
          <p:cNvGrpSpPr/>
          <p:nvPr/>
        </p:nvGrpSpPr>
        <p:grpSpPr>
          <a:xfrm>
            <a:off x="4884454" y="5706774"/>
            <a:ext cx="7137780" cy="1107576"/>
            <a:chOff x="363477" y="1183614"/>
            <a:chExt cx="11562243" cy="87729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5BE76E5-B270-437D-B744-249295E04E4E}"/>
                </a:ext>
              </a:extLst>
            </p:cNvPr>
            <p:cNvSpPr/>
            <p:nvPr/>
          </p:nvSpPr>
          <p:spPr>
            <a:xfrm>
              <a:off x="363477" y="1183614"/>
              <a:ext cx="11562243" cy="80940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C61088-2E63-49B5-86DA-50723B10C845}"/>
                </a:ext>
              </a:extLst>
            </p:cNvPr>
            <p:cNvSpPr txBox="1"/>
            <p:nvPr/>
          </p:nvSpPr>
          <p:spPr>
            <a:xfrm>
              <a:off x="363478" y="1256417"/>
              <a:ext cx="11296882" cy="804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RPN? </a:t>
              </a:r>
            </a:p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Feature map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 주어졌을 때 물체가 있을 법한 위치를 예측</a:t>
              </a:r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5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07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496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1-Stage</a:t>
            </a:r>
            <a:endParaRPr lang="en-US" altLang="ko-KR" sz="4000" kern="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97627-0299-4ABE-A094-EB05ECD81949}"/>
              </a:ext>
            </a:extLst>
          </p:cNvPr>
          <p:cNvSpPr txBox="1"/>
          <p:nvPr/>
        </p:nvSpPr>
        <p:spPr>
          <a:xfrm>
            <a:off x="1525668" y="999301"/>
            <a:ext cx="642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동시에 이뤄지는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25FD7-510E-4A07-B72D-A641A0ACA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10" b="16895"/>
          <a:stretch/>
        </p:blipFill>
        <p:spPr>
          <a:xfrm>
            <a:off x="1026266" y="2270629"/>
            <a:ext cx="10135745" cy="2773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DB4CBA-A2D6-41D4-958C-B67135626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"/>
          <a:stretch/>
        </p:blipFill>
        <p:spPr>
          <a:xfrm>
            <a:off x="1010319" y="2289248"/>
            <a:ext cx="10197837" cy="27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6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08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v1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55CB2-BAA7-4522-BBEE-D0BE0D07DF31}"/>
              </a:ext>
            </a:extLst>
          </p:cNvPr>
          <p:cNvSpPr txBox="1"/>
          <p:nvPr/>
        </p:nvSpPr>
        <p:spPr>
          <a:xfrm>
            <a:off x="1892283" y="1268480"/>
            <a:ext cx="100353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You Only Look Once</a:t>
            </a:r>
          </a:p>
          <a:p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이미지를 한번 보는 것만으로 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종류와 위치를 추측하는 딥러닝 기반의 물체인식 알고리즘</a:t>
            </a:r>
          </a:p>
        </p:txBody>
      </p:sp>
      <p:pic>
        <p:nvPicPr>
          <p:cNvPr id="4098" name="Picture 2" descr="article, book, catalog, clear, database, definition, document ">
            <a:extLst>
              <a:ext uri="{FF2B5EF4-FFF2-40B4-BE49-F238E27FC236}">
                <a16:creationId xmlns:a16="http://schemas.microsoft.com/office/drawing/2014/main" id="{807E41BF-318B-4702-ADC0-DE562AB4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0" y="1273947"/>
            <a:ext cx="1030620" cy="10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7DF29E-4AA9-45DA-929D-C34EA856A6FF}"/>
              </a:ext>
            </a:extLst>
          </p:cNvPr>
          <p:cNvGrpSpPr/>
          <p:nvPr/>
        </p:nvGrpSpPr>
        <p:grpSpPr>
          <a:xfrm>
            <a:off x="825489" y="2755912"/>
            <a:ext cx="10939757" cy="1969306"/>
            <a:chOff x="825489" y="2755912"/>
            <a:chExt cx="10939757" cy="221225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E227C27-9DD8-441F-B973-A0576D9B1537}"/>
                </a:ext>
              </a:extLst>
            </p:cNvPr>
            <p:cNvSpPr/>
            <p:nvPr/>
          </p:nvSpPr>
          <p:spPr>
            <a:xfrm>
              <a:off x="825489" y="2755912"/>
              <a:ext cx="10884730" cy="2212258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730F51-EA4A-46B7-B8F2-26B60FA068E9}"/>
                </a:ext>
              </a:extLst>
            </p:cNvPr>
            <p:cNvSpPr txBox="1"/>
            <p:nvPr/>
          </p:nvSpPr>
          <p:spPr>
            <a:xfrm>
              <a:off x="1049142" y="3046810"/>
              <a:ext cx="107161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&lt;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장점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&gt;</a:t>
              </a:r>
            </a:p>
            <a:p>
              <a:pPr marL="457200" indent="-457200">
                <a:buAutoNum type="arabicPeriod"/>
              </a:pP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빠름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Fast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R-CNN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보다 </a:t>
              </a:r>
              <a:r>
                <a:rPr lang="en-US" altLang="ko-KR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background error</a:t>
              </a:r>
              <a:r>
                <a:rPr lang="ko-KR" altLang="en-US" sz="2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 두배 이상 적음</a:t>
              </a:r>
              <a:endPara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B2D48C8-1CF5-40C8-A573-0757DBC2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50" y="4228175"/>
            <a:ext cx="4307522" cy="25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0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E8048F-B0C6-4D70-B462-A6C9109BD25A}"/>
              </a:ext>
            </a:extLst>
          </p:cNvPr>
          <p:cNvCxnSpPr>
            <a:cxnSpLocks/>
          </p:cNvCxnSpPr>
          <p:nvPr/>
        </p:nvCxnSpPr>
        <p:spPr>
          <a:xfrm flipV="1">
            <a:off x="1525667" y="712737"/>
            <a:ext cx="4212000" cy="1"/>
          </a:xfrm>
          <a:prstGeom prst="line">
            <a:avLst/>
          </a:prstGeom>
          <a:ln w="155575">
            <a:solidFill>
              <a:srgbClr val="FFC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429677-5AC4-4C3D-857F-B89E88F584B7}"/>
              </a:ext>
            </a:extLst>
          </p:cNvPr>
          <p:cNvCxnSpPr>
            <a:cxnSpLocks/>
          </p:cNvCxnSpPr>
          <p:nvPr/>
        </p:nvCxnSpPr>
        <p:spPr>
          <a:xfrm rot="900000" flipV="1">
            <a:off x="52735" y="-217944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AA5933-66B9-4357-8F53-F68638E7635D}"/>
              </a:ext>
            </a:extLst>
          </p:cNvPr>
          <p:cNvCxnSpPr>
            <a:cxnSpLocks/>
          </p:cNvCxnSpPr>
          <p:nvPr/>
        </p:nvCxnSpPr>
        <p:spPr>
          <a:xfrm rot="900000">
            <a:off x="12017769" y="23763"/>
            <a:ext cx="280185" cy="733425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B07FC-F8A3-46C0-9FA9-B5CAC67FE868}"/>
              </a:ext>
            </a:extLst>
          </p:cNvPr>
          <p:cNvCxnSpPr>
            <a:cxnSpLocks/>
          </p:cNvCxnSpPr>
          <p:nvPr/>
        </p:nvCxnSpPr>
        <p:spPr>
          <a:xfrm rot="900000" flipV="1">
            <a:off x="10511632" y="6465883"/>
            <a:ext cx="1627632" cy="621792"/>
          </a:xfrm>
          <a:prstGeom prst="line">
            <a:avLst/>
          </a:prstGeom>
          <a:ln w="19050">
            <a:solidFill>
              <a:srgbClr val="685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F913D-867D-4578-AB75-37420ED24532}"/>
              </a:ext>
            </a:extLst>
          </p:cNvPr>
          <p:cNvSpPr txBox="1"/>
          <p:nvPr/>
        </p:nvSpPr>
        <p:spPr>
          <a:xfrm rot="21303120">
            <a:off x="372829" y="311498"/>
            <a:ext cx="726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prstClr val="black"/>
                </a:solidFill>
              </a:rPr>
              <a:t>09</a:t>
            </a:r>
            <a:endParaRPr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09528DA-1656-4A09-A3F0-E052111E2EBA}"/>
              </a:ext>
            </a:extLst>
          </p:cNvPr>
          <p:cNvSpPr/>
          <p:nvPr/>
        </p:nvSpPr>
        <p:spPr>
          <a:xfrm>
            <a:off x="253831" y="304849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AF4F115-D5A8-4B43-8B29-19731C29E59C}"/>
              </a:ext>
            </a:extLst>
          </p:cNvPr>
          <p:cNvSpPr/>
          <p:nvPr/>
        </p:nvSpPr>
        <p:spPr>
          <a:xfrm rot="407991">
            <a:off x="221604" y="304392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9F1A843-782C-4C66-84EB-FB949D5C13E5}"/>
              </a:ext>
            </a:extLst>
          </p:cNvPr>
          <p:cNvSpPr/>
          <p:nvPr/>
        </p:nvSpPr>
        <p:spPr>
          <a:xfrm rot="781893">
            <a:off x="253830" y="304391"/>
            <a:ext cx="919230" cy="598985"/>
          </a:xfrm>
          <a:custGeom>
            <a:avLst/>
            <a:gdLst>
              <a:gd name="connsiteX0" fmla="*/ 717719 w 919230"/>
              <a:gd name="connsiteY0" fmla="*/ 47576 h 598985"/>
              <a:gd name="connsiteX1" fmla="*/ 308144 w 919230"/>
              <a:gd name="connsiteY1" fmla="*/ 28526 h 598985"/>
              <a:gd name="connsiteX2" fmla="*/ 3344 w 919230"/>
              <a:gd name="connsiteY2" fmla="*/ 333326 h 598985"/>
              <a:gd name="connsiteX3" fmla="*/ 174794 w 919230"/>
              <a:gd name="connsiteY3" fmla="*/ 580976 h 598985"/>
              <a:gd name="connsiteX4" fmla="*/ 612944 w 919230"/>
              <a:gd name="connsiteY4" fmla="*/ 552401 h 598985"/>
              <a:gd name="connsiteX5" fmla="*/ 917744 w 919230"/>
              <a:gd name="connsiteY5" fmla="*/ 333326 h 598985"/>
              <a:gd name="connsiteX6" fmla="*/ 717719 w 919230"/>
              <a:gd name="connsiteY6" fmla="*/ 47576 h 59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230" h="598985">
                <a:moveTo>
                  <a:pt x="717719" y="47576"/>
                </a:moveTo>
                <a:cubicBezTo>
                  <a:pt x="616119" y="-3224"/>
                  <a:pt x="427206" y="-19099"/>
                  <a:pt x="308144" y="28526"/>
                </a:cubicBezTo>
                <a:cubicBezTo>
                  <a:pt x="189082" y="76151"/>
                  <a:pt x="25569" y="241251"/>
                  <a:pt x="3344" y="333326"/>
                </a:cubicBezTo>
                <a:cubicBezTo>
                  <a:pt x="-18881" y="425401"/>
                  <a:pt x="73194" y="544464"/>
                  <a:pt x="174794" y="580976"/>
                </a:cubicBezTo>
                <a:cubicBezTo>
                  <a:pt x="276394" y="617488"/>
                  <a:pt x="489119" y="593676"/>
                  <a:pt x="612944" y="552401"/>
                </a:cubicBezTo>
                <a:cubicBezTo>
                  <a:pt x="736769" y="511126"/>
                  <a:pt x="901869" y="417463"/>
                  <a:pt x="917744" y="333326"/>
                </a:cubicBezTo>
                <a:cubicBezTo>
                  <a:pt x="933619" y="249189"/>
                  <a:pt x="819319" y="98376"/>
                  <a:pt x="717719" y="47576"/>
                </a:cubicBezTo>
                <a:close/>
              </a:path>
            </a:pathLst>
          </a:custGeom>
          <a:noFill/>
          <a:ln>
            <a:solidFill>
              <a:srgbClr val="F19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E0766F4-5C7A-4C66-B48C-8AE43121788A}"/>
              </a:ext>
            </a:extLst>
          </p:cNvPr>
          <p:cNvSpPr/>
          <p:nvPr/>
        </p:nvSpPr>
        <p:spPr>
          <a:xfrm>
            <a:off x="1049142" y="220530"/>
            <a:ext cx="209550" cy="260350"/>
          </a:xfrm>
          <a:custGeom>
            <a:avLst/>
            <a:gdLst>
              <a:gd name="connsiteX0" fmla="*/ 0 w 209550"/>
              <a:gd name="connsiteY0" fmla="*/ 114300 h 260350"/>
              <a:gd name="connsiteX1" fmla="*/ 184150 w 209550"/>
              <a:gd name="connsiteY1" fmla="*/ 38100 h 260350"/>
              <a:gd name="connsiteX2" fmla="*/ 107950 w 209550"/>
              <a:gd name="connsiteY2" fmla="*/ 260350 h 260350"/>
              <a:gd name="connsiteX3" fmla="*/ 57150 w 209550"/>
              <a:gd name="connsiteY3" fmla="*/ 0 h 260350"/>
              <a:gd name="connsiteX4" fmla="*/ 209550 w 209550"/>
              <a:gd name="connsiteY4" fmla="*/ 209550 h 260350"/>
              <a:gd name="connsiteX5" fmla="*/ 0 w 209550"/>
              <a:gd name="connsiteY5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550" h="260350">
                <a:moveTo>
                  <a:pt x="0" y="114300"/>
                </a:moveTo>
                <a:lnTo>
                  <a:pt x="184150" y="38100"/>
                </a:lnTo>
                <a:lnTo>
                  <a:pt x="107950" y="260350"/>
                </a:lnTo>
                <a:lnTo>
                  <a:pt x="57150" y="0"/>
                </a:lnTo>
                <a:lnTo>
                  <a:pt x="209550" y="209550"/>
                </a:lnTo>
                <a:lnTo>
                  <a:pt x="0" y="114300"/>
                </a:lnTo>
                <a:close/>
              </a:path>
            </a:pathLst>
          </a:custGeom>
          <a:noFill/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A91792C-6703-40CE-9833-1E8C4FC6801C}"/>
              </a:ext>
            </a:extLst>
          </p:cNvPr>
          <p:cNvSpPr/>
          <p:nvPr/>
        </p:nvSpPr>
        <p:spPr>
          <a:xfrm>
            <a:off x="866552" y="147269"/>
            <a:ext cx="159714" cy="142984"/>
          </a:xfrm>
          <a:custGeom>
            <a:avLst/>
            <a:gdLst>
              <a:gd name="connsiteX0" fmla="*/ 0 w 209550"/>
              <a:gd name="connsiteY0" fmla="*/ 57150 h 285750"/>
              <a:gd name="connsiteX1" fmla="*/ 209550 w 209550"/>
              <a:gd name="connsiteY1" fmla="*/ 107950 h 285750"/>
              <a:gd name="connsiteX2" fmla="*/ 95250 w 209550"/>
              <a:gd name="connsiteY2" fmla="*/ 285750 h 285750"/>
              <a:gd name="connsiteX3" fmla="*/ 82550 w 209550"/>
              <a:gd name="connsiteY3" fmla="*/ 0 h 285750"/>
              <a:gd name="connsiteX4" fmla="*/ 209550 w 209550"/>
              <a:gd name="connsiteY4" fmla="*/ 247650 h 285750"/>
              <a:gd name="connsiteX5" fmla="*/ 0 w 209550"/>
              <a:gd name="connsiteY5" fmla="*/ 57150 h 285750"/>
              <a:gd name="connsiteX0" fmla="*/ 0 w 209550"/>
              <a:gd name="connsiteY0" fmla="*/ 57150 h 247650"/>
              <a:gd name="connsiteX1" fmla="*/ 209550 w 209550"/>
              <a:gd name="connsiteY1" fmla="*/ 107950 h 247650"/>
              <a:gd name="connsiteX2" fmla="*/ 30956 w 209550"/>
              <a:gd name="connsiteY2" fmla="*/ 235935 h 247650"/>
              <a:gd name="connsiteX3" fmla="*/ 82550 w 209550"/>
              <a:gd name="connsiteY3" fmla="*/ 0 h 247650"/>
              <a:gd name="connsiteX4" fmla="*/ 209550 w 209550"/>
              <a:gd name="connsiteY4" fmla="*/ 247650 h 247650"/>
              <a:gd name="connsiteX5" fmla="*/ 0 w 209550"/>
              <a:gd name="connsiteY5" fmla="*/ 57150 h 247650"/>
              <a:gd name="connsiteX0" fmla="*/ 0 w 192881"/>
              <a:gd name="connsiteY0" fmla="*/ 104035 h 247650"/>
              <a:gd name="connsiteX1" fmla="*/ 192881 w 192881"/>
              <a:gd name="connsiteY1" fmla="*/ 107950 h 247650"/>
              <a:gd name="connsiteX2" fmla="*/ 14287 w 192881"/>
              <a:gd name="connsiteY2" fmla="*/ 235935 h 247650"/>
              <a:gd name="connsiteX3" fmla="*/ 65881 w 192881"/>
              <a:gd name="connsiteY3" fmla="*/ 0 h 247650"/>
              <a:gd name="connsiteX4" fmla="*/ 192881 w 192881"/>
              <a:gd name="connsiteY4" fmla="*/ 247650 h 247650"/>
              <a:gd name="connsiteX5" fmla="*/ 0 w 192881"/>
              <a:gd name="connsiteY5" fmla="*/ 104035 h 247650"/>
              <a:gd name="connsiteX0" fmla="*/ 0 w 192881"/>
              <a:gd name="connsiteY0" fmla="*/ 104035 h 235935"/>
              <a:gd name="connsiteX1" fmla="*/ 192881 w 192881"/>
              <a:gd name="connsiteY1" fmla="*/ 107950 h 235935"/>
              <a:gd name="connsiteX2" fmla="*/ 14287 w 192881"/>
              <a:gd name="connsiteY2" fmla="*/ 235935 h 235935"/>
              <a:gd name="connsiteX3" fmla="*/ 65881 w 192881"/>
              <a:gd name="connsiteY3" fmla="*/ 0 h 235935"/>
              <a:gd name="connsiteX4" fmla="*/ 166687 w 192881"/>
              <a:gd name="connsiteY4" fmla="*/ 218346 h 235935"/>
              <a:gd name="connsiteX5" fmla="*/ 0 w 192881"/>
              <a:gd name="connsiteY5" fmla="*/ 104035 h 235935"/>
              <a:gd name="connsiteX0" fmla="*/ 0 w 192881"/>
              <a:gd name="connsiteY0" fmla="*/ 80592 h 212492"/>
              <a:gd name="connsiteX1" fmla="*/ 192881 w 192881"/>
              <a:gd name="connsiteY1" fmla="*/ 84507 h 212492"/>
              <a:gd name="connsiteX2" fmla="*/ 14287 w 192881"/>
              <a:gd name="connsiteY2" fmla="*/ 212492 h 212492"/>
              <a:gd name="connsiteX3" fmla="*/ 80168 w 192881"/>
              <a:gd name="connsiteY3" fmla="*/ 0 h 212492"/>
              <a:gd name="connsiteX4" fmla="*/ 166687 w 192881"/>
              <a:gd name="connsiteY4" fmla="*/ 194903 h 212492"/>
              <a:gd name="connsiteX5" fmla="*/ 0 w 192881"/>
              <a:gd name="connsiteY5" fmla="*/ 80592 h 21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12492">
                <a:moveTo>
                  <a:pt x="0" y="80592"/>
                </a:moveTo>
                <a:lnTo>
                  <a:pt x="192881" y="84507"/>
                </a:lnTo>
                <a:lnTo>
                  <a:pt x="14287" y="212492"/>
                </a:lnTo>
                <a:lnTo>
                  <a:pt x="80168" y="0"/>
                </a:lnTo>
                <a:lnTo>
                  <a:pt x="166687" y="194903"/>
                </a:lnTo>
                <a:lnTo>
                  <a:pt x="0" y="80592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C88A51-0FD1-4E3C-9BA6-410444B02C4A}"/>
              </a:ext>
            </a:extLst>
          </p:cNvPr>
          <p:cNvSpPr/>
          <p:nvPr/>
        </p:nvSpPr>
        <p:spPr>
          <a:xfrm>
            <a:off x="1185825" y="147269"/>
            <a:ext cx="80102" cy="90390"/>
          </a:xfrm>
          <a:custGeom>
            <a:avLst/>
            <a:gdLst>
              <a:gd name="connsiteX0" fmla="*/ 0 w 159544"/>
              <a:gd name="connsiteY0" fmla="*/ 88106 h 230981"/>
              <a:gd name="connsiteX1" fmla="*/ 159544 w 159544"/>
              <a:gd name="connsiteY1" fmla="*/ 85725 h 230981"/>
              <a:gd name="connsiteX2" fmla="*/ 16669 w 159544"/>
              <a:gd name="connsiteY2" fmla="*/ 230981 h 230981"/>
              <a:gd name="connsiteX3" fmla="*/ 73819 w 159544"/>
              <a:gd name="connsiteY3" fmla="*/ 0 h 230981"/>
              <a:gd name="connsiteX4" fmla="*/ 154782 w 159544"/>
              <a:gd name="connsiteY4" fmla="*/ 223838 h 230981"/>
              <a:gd name="connsiteX5" fmla="*/ 0 w 159544"/>
              <a:gd name="connsiteY5" fmla="*/ 88106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44" h="230981">
                <a:moveTo>
                  <a:pt x="0" y="88106"/>
                </a:moveTo>
                <a:lnTo>
                  <a:pt x="159544" y="85725"/>
                </a:lnTo>
                <a:lnTo>
                  <a:pt x="16669" y="230981"/>
                </a:lnTo>
                <a:lnTo>
                  <a:pt x="73819" y="0"/>
                </a:lnTo>
                <a:lnTo>
                  <a:pt x="154782" y="223838"/>
                </a:lnTo>
                <a:lnTo>
                  <a:pt x="0" y="88106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1F0EC-C2AE-4CEF-85CB-1748628B7208}"/>
              </a:ext>
            </a:extLst>
          </p:cNvPr>
          <p:cNvSpPr txBox="1"/>
          <p:nvPr/>
        </p:nvSpPr>
        <p:spPr>
          <a:xfrm>
            <a:off x="1383898" y="177329"/>
            <a:ext cx="322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YOLO v1</a:t>
            </a: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6BF1C1A8-D48D-4FA1-B1E8-CE962A1B5BC6}"/>
              </a:ext>
            </a:extLst>
          </p:cNvPr>
          <p:cNvSpPr/>
          <p:nvPr/>
        </p:nvSpPr>
        <p:spPr>
          <a:xfrm rot="15703127">
            <a:off x="11401961" y="76662"/>
            <a:ext cx="588108" cy="320440"/>
          </a:xfrm>
          <a:custGeom>
            <a:avLst/>
            <a:gdLst>
              <a:gd name="connsiteX0" fmla="*/ 588108 w 588108"/>
              <a:gd name="connsiteY0" fmla="*/ 3868 h 320440"/>
              <a:gd name="connsiteX1" fmla="*/ 542032 w 588108"/>
              <a:gd name="connsiteY1" fmla="*/ 320440 h 320440"/>
              <a:gd name="connsiteX2" fmla="*/ 0 w 588108"/>
              <a:gd name="connsiteY2" fmla="*/ 315452 h 320440"/>
              <a:gd name="connsiteX3" fmla="*/ 48150 w 588108"/>
              <a:gd name="connsiteY3" fmla="*/ 273670 h 320440"/>
              <a:gd name="connsiteX4" fmla="*/ 27514 w 588108"/>
              <a:gd name="connsiteY4" fmla="*/ 248601 h 320440"/>
              <a:gd name="connsiteX5" fmla="*/ 61907 w 588108"/>
              <a:gd name="connsiteY5" fmla="*/ 206819 h 320440"/>
              <a:gd name="connsiteX6" fmla="*/ 20636 w 588108"/>
              <a:gd name="connsiteY6" fmla="*/ 148325 h 320440"/>
              <a:gd name="connsiteX7" fmla="*/ 41271 w 588108"/>
              <a:gd name="connsiteY7" fmla="*/ 131612 h 320440"/>
              <a:gd name="connsiteX8" fmla="*/ 20636 w 588108"/>
              <a:gd name="connsiteY8" fmla="*/ 39693 h 320440"/>
              <a:gd name="connsiteX9" fmla="*/ 27971 w 588108"/>
              <a:gd name="connsiteY9" fmla="*/ 0 h 32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8108" h="320440">
                <a:moveTo>
                  <a:pt x="588108" y="3868"/>
                </a:moveTo>
                <a:lnTo>
                  <a:pt x="542032" y="320440"/>
                </a:lnTo>
                <a:lnTo>
                  <a:pt x="0" y="315452"/>
                </a:lnTo>
                <a:lnTo>
                  <a:pt x="48150" y="273670"/>
                </a:lnTo>
                <a:lnTo>
                  <a:pt x="27514" y="248601"/>
                </a:lnTo>
                <a:lnTo>
                  <a:pt x="61907" y="206819"/>
                </a:lnTo>
                <a:lnTo>
                  <a:pt x="20636" y="148325"/>
                </a:lnTo>
                <a:lnTo>
                  <a:pt x="41271" y="131612"/>
                </a:lnTo>
                <a:lnTo>
                  <a:pt x="20636" y="39693"/>
                </a:lnTo>
                <a:lnTo>
                  <a:pt x="27971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657745F9-0862-43E7-A135-EA39C31FB919}"/>
              </a:ext>
            </a:extLst>
          </p:cNvPr>
          <p:cNvSpPr/>
          <p:nvPr/>
        </p:nvSpPr>
        <p:spPr>
          <a:xfrm rot="5737681">
            <a:off x="11313525" y="106512"/>
            <a:ext cx="665153" cy="322087"/>
          </a:xfrm>
          <a:custGeom>
            <a:avLst/>
            <a:gdLst>
              <a:gd name="connsiteX0" fmla="*/ 31196 w 665153"/>
              <a:gd name="connsiteY0" fmla="*/ 316569 h 322087"/>
              <a:gd name="connsiteX1" fmla="*/ 0 w 665153"/>
              <a:gd name="connsiteY1" fmla="*/ 0 h 322087"/>
              <a:gd name="connsiteX2" fmla="*/ 658274 w 665153"/>
              <a:gd name="connsiteY2" fmla="*/ 4546 h 322087"/>
              <a:gd name="connsiteX3" fmla="*/ 630760 w 665153"/>
              <a:gd name="connsiteY3" fmla="*/ 21259 h 322087"/>
              <a:gd name="connsiteX4" fmla="*/ 644517 w 665153"/>
              <a:gd name="connsiteY4" fmla="*/ 54685 h 322087"/>
              <a:gd name="connsiteX5" fmla="*/ 610125 w 665153"/>
              <a:gd name="connsiteY5" fmla="*/ 113179 h 322087"/>
              <a:gd name="connsiteX6" fmla="*/ 651396 w 665153"/>
              <a:gd name="connsiteY6" fmla="*/ 154960 h 322087"/>
              <a:gd name="connsiteX7" fmla="*/ 630760 w 665153"/>
              <a:gd name="connsiteY7" fmla="*/ 221811 h 322087"/>
              <a:gd name="connsiteX8" fmla="*/ 665153 w 665153"/>
              <a:gd name="connsiteY8" fmla="*/ 288662 h 322087"/>
              <a:gd name="connsiteX9" fmla="*/ 630760 w 665153"/>
              <a:gd name="connsiteY9" fmla="*/ 322087 h 32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5153" h="322087">
                <a:moveTo>
                  <a:pt x="31196" y="316569"/>
                </a:moveTo>
                <a:lnTo>
                  <a:pt x="0" y="0"/>
                </a:lnTo>
                <a:lnTo>
                  <a:pt x="658274" y="4546"/>
                </a:lnTo>
                <a:lnTo>
                  <a:pt x="630760" y="21259"/>
                </a:lnTo>
                <a:lnTo>
                  <a:pt x="644517" y="54685"/>
                </a:lnTo>
                <a:lnTo>
                  <a:pt x="610125" y="113179"/>
                </a:lnTo>
                <a:lnTo>
                  <a:pt x="651396" y="154960"/>
                </a:lnTo>
                <a:lnTo>
                  <a:pt x="630760" y="221811"/>
                </a:lnTo>
                <a:lnTo>
                  <a:pt x="665153" y="288662"/>
                </a:lnTo>
                <a:lnTo>
                  <a:pt x="630760" y="32208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B5483-7078-427E-8058-B1AB286C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30334"/>
            <a:ext cx="5791200" cy="33528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F3FA73-8455-4D7C-B8BD-F1E1346ED709}"/>
              </a:ext>
            </a:extLst>
          </p:cNvPr>
          <p:cNvGrpSpPr/>
          <p:nvPr/>
        </p:nvGrpSpPr>
        <p:grpSpPr>
          <a:xfrm>
            <a:off x="6312465" y="1236552"/>
            <a:ext cx="5615165" cy="575187"/>
            <a:chOff x="6223820" y="1284061"/>
            <a:chExt cx="5615165" cy="57518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A99FBF2-9465-4EBD-9A97-9699F2202DAC}"/>
                </a:ext>
              </a:extLst>
            </p:cNvPr>
            <p:cNvSpPr/>
            <p:nvPr/>
          </p:nvSpPr>
          <p:spPr>
            <a:xfrm>
              <a:off x="6223820" y="1284061"/>
              <a:ext cx="5615165" cy="57518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D23060-6251-48BE-ABEC-15932F0FAB01}"/>
                </a:ext>
              </a:extLst>
            </p:cNvPr>
            <p:cNvSpPr txBox="1"/>
            <p:nvPr/>
          </p:nvSpPr>
          <p:spPr>
            <a:xfrm>
              <a:off x="6223820" y="1371600"/>
              <a:ext cx="5615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이미지를 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 x S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Grid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 분할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논문에서는 </a:t>
              </a:r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7)</a:t>
              </a:r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8275E2-E6D0-4F6D-806A-2C0AFEA1BE13}"/>
              </a:ext>
            </a:extLst>
          </p:cNvPr>
          <p:cNvGrpSpPr/>
          <p:nvPr/>
        </p:nvGrpSpPr>
        <p:grpSpPr>
          <a:xfrm>
            <a:off x="6312465" y="2331547"/>
            <a:ext cx="5615165" cy="1462883"/>
            <a:chOff x="6223820" y="1284061"/>
            <a:chExt cx="5615165" cy="9183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05F8A9-8A85-4B0D-9CFC-73AEE2356B85}"/>
                </a:ext>
              </a:extLst>
            </p:cNvPr>
            <p:cNvSpPr/>
            <p:nvPr/>
          </p:nvSpPr>
          <p:spPr>
            <a:xfrm>
              <a:off x="6223820" y="1284061"/>
              <a:ext cx="5615165" cy="57518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351810-746A-4658-9F6A-7F479DB49B01}"/>
                </a:ext>
              </a:extLst>
            </p:cNvPr>
            <p:cNvSpPr txBox="1"/>
            <p:nvPr/>
          </p:nvSpPr>
          <p:spPr>
            <a:xfrm>
              <a:off x="6223820" y="1371600"/>
              <a:ext cx="5615165" cy="83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 전체를 신경망에 넣고 특징 추출을 통해 예측 </a:t>
              </a:r>
              <a:r>
                <a:rPr lang="ko-KR" altLang="en-US" sz="20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텐서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생성</a:t>
              </a:r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67F71-DC89-4A68-A062-159E043626CF}"/>
              </a:ext>
            </a:extLst>
          </p:cNvPr>
          <p:cNvGrpSpPr/>
          <p:nvPr/>
        </p:nvGrpSpPr>
        <p:grpSpPr>
          <a:xfrm>
            <a:off x="6312464" y="3802021"/>
            <a:ext cx="5615165" cy="1462883"/>
            <a:chOff x="6223820" y="1284061"/>
            <a:chExt cx="5615165" cy="91835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CFDBA1-AA36-4B6F-A92D-668614877AB9}"/>
                </a:ext>
              </a:extLst>
            </p:cNvPr>
            <p:cNvSpPr/>
            <p:nvPr/>
          </p:nvSpPr>
          <p:spPr>
            <a:xfrm>
              <a:off x="6223820" y="1284061"/>
              <a:ext cx="5615165" cy="57518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731FD5-CFC1-469B-BB56-6A463E5B88E8}"/>
                </a:ext>
              </a:extLst>
            </p:cNvPr>
            <p:cNvSpPr txBox="1"/>
            <p:nvPr/>
          </p:nvSpPr>
          <p:spPr>
            <a:xfrm>
              <a:off x="6223820" y="1371600"/>
              <a:ext cx="5615165" cy="83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Grid</a:t>
              </a:r>
              <a:r>
                <a:rPr lang="ko-KR" altLang="en-US" sz="20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별 예측 정보를 바탕으로 테두리 상자 조정 및 분류작업을 수행</a:t>
              </a:r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458BF2B-54C4-47A7-B20D-EA38DC7CD3E2}"/>
              </a:ext>
            </a:extLst>
          </p:cNvPr>
          <p:cNvSpPr/>
          <p:nvPr/>
        </p:nvSpPr>
        <p:spPr>
          <a:xfrm>
            <a:off x="8524568" y="1917290"/>
            <a:ext cx="604684" cy="26722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8F6E0BF3-3C14-44D8-B52E-472D63EA2FFC}"/>
              </a:ext>
            </a:extLst>
          </p:cNvPr>
          <p:cNvSpPr/>
          <p:nvPr/>
        </p:nvSpPr>
        <p:spPr>
          <a:xfrm>
            <a:off x="8524568" y="3397393"/>
            <a:ext cx="604684" cy="26722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9AFD4A-6E8B-40BB-84A9-0F6E80AE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08384"/>
            <a:ext cx="4301666" cy="17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03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3343</Words>
  <Application>Microsoft Office PowerPoint</Application>
  <PresentationFormat>와이드스크린</PresentationFormat>
  <Paragraphs>399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inherit</vt:lpstr>
      <vt:lpstr>Robert Mono</vt:lpstr>
      <vt:lpstr>se-nanumgothic</vt:lpstr>
      <vt:lpstr>Spoqa Han Sans</vt:lpstr>
      <vt:lpstr>맑은 고딕</vt:lpstr>
      <vt:lpstr>함초롬돋움</vt:lpstr>
      <vt:lpstr>함초롬바탕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남궁지희</cp:lastModifiedBy>
  <cp:revision>239</cp:revision>
  <dcterms:created xsi:type="dcterms:W3CDTF">2022-03-27T14:59:55Z</dcterms:created>
  <dcterms:modified xsi:type="dcterms:W3CDTF">2022-04-11T16:41:00Z</dcterms:modified>
</cp:coreProperties>
</file>